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67" r:id="rId2"/>
    <p:sldId id="343" r:id="rId3"/>
    <p:sldId id="339" r:id="rId4"/>
    <p:sldId id="342" r:id="rId5"/>
    <p:sldId id="341" r:id="rId6"/>
    <p:sldId id="337" r:id="rId7"/>
    <p:sldId id="311" r:id="rId8"/>
    <p:sldId id="334" r:id="rId9"/>
    <p:sldId id="340" r:id="rId10"/>
    <p:sldId id="321" r:id="rId11"/>
    <p:sldId id="348" r:id="rId12"/>
    <p:sldId id="350" r:id="rId13"/>
    <p:sldId id="349" r:id="rId14"/>
    <p:sldId id="357" r:id="rId15"/>
    <p:sldId id="368" r:id="rId16"/>
    <p:sldId id="369" r:id="rId17"/>
    <p:sldId id="367" r:id="rId18"/>
    <p:sldId id="366" r:id="rId19"/>
    <p:sldId id="356" r:id="rId20"/>
    <p:sldId id="358" r:id="rId21"/>
    <p:sldId id="359" r:id="rId22"/>
    <p:sldId id="364" r:id="rId23"/>
    <p:sldId id="279" r:id="rId24"/>
    <p:sldId id="294" r:id="rId25"/>
    <p:sldId id="372" r:id="rId26"/>
    <p:sldId id="373" r:id="rId27"/>
    <p:sldId id="377" r:id="rId28"/>
    <p:sldId id="379" r:id="rId29"/>
    <p:sldId id="380" r:id="rId30"/>
    <p:sldId id="378" r:id="rId31"/>
    <p:sldId id="376" r:id="rId32"/>
    <p:sldId id="374" r:id="rId33"/>
    <p:sldId id="330" r:id="rId34"/>
    <p:sldId id="332" r:id="rId35"/>
    <p:sldId id="328" r:id="rId36"/>
    <p:sldId id="284"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333399"/>
    <a:srgbClr val="FFCC66"/>
    <a:srgbClr val="363080"/>
    <a:srgbClr val="5850A5"/>
    <a:srgbClr val="342F61"/>
    <a:srgbClr val="463F83"/>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99" autoAdjust="0"/>
  </p:normalViewPr>
  <p:slideViewPr>
    <p:cSldViewPr>
      <p:cViewPr>
        <p:scale>
          <a:sx n="67" d="100"/>
          <a:sy n="67" d="100"/>
        </p:scale>
        <p:origin x="-1458" y="-4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fa-IR" dirty="0" smtClean="0"/>
              <a:t>مقایسه </a:t>
            </a:r>
            <a:r>
              <a:rPr lang="fa-IR" dirty="0"/>
              <a:t>اجرای </a:t>
            </a:r>
            <a:r>
              <a:rPr lang="fa-IR" dirty="0" smtClean="0"/>
              <a:t>شاخص چک لیست جراحی ایمن</a:t>
            </a:r>
            <a:endParaRPr lang="fa-IR"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شاخص جراحی ایمن</c:v>
                </c:pt>
              </c:strCache>
            </c:strRef>
          </c:tx>
          <c:invertIfNegative val="0"/>
          <c:cat>
            <c:strRef>
              <c:f>Sheet1!$A$2:$A$5</c:f>
              <c:strCache>
                <c:ptCount val="4"/>
                <c:pt idx="0">
                  <c:v>سه ماهه اول</c:v>
                </c:pt>
                <c:pt idx="1">
                  <c:v>سه ماهه دوم </c:v>
                </c:pt>
                <c:pt idx="2">
                  <c:v>سه ماهه سوم</c:v>
                </c:pt>
                <c:pt idx="3">
                  <c:v>سه ماهه چهارم</c:v>
                </c:pt>
              </c:strCache>
            </c:strRef>
          </c:cat>
          <c:val>
            <c:numRef>
              <c:f>Sheet1!$B$2:$B$5</c:f>
              <c:numCache>
                <c:formatCode>0%</c:formatCode>
                <c:ptCount val="4"/>
                <c:pt idx="0" formatCode="0.00%">
                  <c:v>0.79879999999999995</c:v>
                </c:pt>
                <c:pt idx="1">
                  <c:v>0.8</c:v>
                </c:pt>
                <c:pt idx="2" formatCode="0.00%">
                  <c:v>0.79890000000000005</c:v>
                </c:pt>
                <c:pt idx="3" formatCode="0.00%">
                  <c:v>0.79879999999999995</c:v>
                </c:pt>
              </c:numCache>
            </c:numRef>
          </c:val>
        </c:ser>
        <c:dLbls>
          <c:showLegendKey val="0"/>
          <c:showVal val="1"/>
          <c:showCatName val="0"/>
          <c:showSerName val="0"/>
          <c:showPercent val="0"/>
          <c:showBubbleSize val="0"/>
        </c:dLbls>
        <c:gapWidth val="150"/>
        <c:shape val="cylinder"/>
        <c:axId val="119642752"/>
        <c:axId val="119644544"/>
        <c:axId val="0"/>
      </c:bar3DChart>
      <c:catAx>
        <c:axId val="119642752"/>
        <c:scaling>
          <c:orientation val="minMax"/>
        </c:scaling>
        <c:delete val="0"/>
        <c:axPos val="b"/>
        <c:numFmt formatCode="General" sourceLinked="1"/>
        <c:majorTickMark val="out"/>
        <c:minorTickMark val="none"/>
        <c:tickLblPos val="nextTo"/>
        <c:crossAx val="119644544"/>
        <c:crosses val="autoZero"/>
        <c:auto val="1"/>
        <c:lblAlgn val="ctr"/>
        <c:lblOffset val="100"/>
        <c:noMultiLvlLbl val="0"/>
      </c:catAx>
      <c:valAx>
        <c:axId val="119644544"/>
        <c:scaling>
          <c:orientation val="minMax"/>
        </c:scaling>
        <c:delete val="0"/>
        <c:axPos val="l"/>
        <c:majorGridlines/>
        <c:numFmt formatCode="0.00%" sourceLinked="1"/>
        <c:majorTickMark val="out"/>
        <c:minorTickMark val="none"/>
        <c:tickLblPos val="nextTo"/>
        <c:crossAx val="11964275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lgn="ctr">
              <a:defRPr/>
            </a:pPr>
            <a:r>
              <a:rPr lang="fa-IR" b="0" dirty="0" smtClean="0">
                <a:cs typeface="2  Davat" pitchFamily="2" charset="-78"/>
              </a:rPr>
              <a:t>مقایسه اجرای شاخص هموویژیلانس </a:t>
            </a:r>
            <a:r>
              <a:rPr lang="fa-IR" b="0" baseline="0" dirty="0" smtClean="0">
                <a:cs typeface="2  Davat" pitchFamily="2" charset="-78"/>
              </a:rPr>
              <a:t>سال 1403</a:t>
            </a:r>
            <a:endParaRPr lang="en-US" b="0" dirty="0">
              <a:cs typeface="2  Davat" pitchFamily="2" charset="-78"/>
            </a:endParaRPr>
          </a:p>
        </c:rich>
      </c:tx>
      <c:layout>
        <c:manualLayout>
          <c:xMode val="edge"/>
          <c:yMode val="edge"/>
          <c:x val="0.2259276443273984"/>
          <c:y val="3.584163502459712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درصد اجرای شاخص هموویژیلانس</c:v>
                </c:pt>
              </c:strCache>
            </c:strRef>
          </c:tx>
          <c:invertIfNegative val="0"/>
          <c:cat>
            <c:strRef>
              <c:f>Sheet1!$A$2:$A$5</c:f>
              <c:strCache>
                <c:ptCount val="4"/>
                <c:pt idx="0">
                  <c:v>سه ماهه اول</c:v>
                </c:pt>
                <c:pt idx="1">
                  <c:v>سه ماهه دوم</c:v>
                </c:pt>
                <c:pt idx="2">
                  <c:v>سه ماهه سوم </c:v>
                </c:pt>
                <c:pt idx="3">
                  <c:v>سه ماهه چهارم </c:v>
                </c:pt>
              </c:strCache>
            </c:strRef>
          </c:cat>
          <c:val>
            <c:numRef>
              <c:f>Sheet1!$B$2:$B$5</c:f>
              <c:numCache>
                <c:formatCode>0.00%</c:formatCode>
                <c:ptCount val="4"/>
                <c:pt idx="0">
                  <c:v>0.92330000000000001</c:v>
                </c:pt>
                <c:pt idx="1">
                  <c:v>0.91930000000000001</c:v>
                </c:pt>
                <c:pt idx="2">
                  <c:v>0.92049999999999998</c:v>
                </c:pt>
                <c:pt idx="3">
                  <c:v>0.90410000000000001</c:v>
                </c:pt>
              </c:numCache>
            </c:numRef>
          </c:val>
        </c:ser>
        <c:dLbls>
          <c:showLegendKey val="0"/>
          <c:showVal val="1"/>
          <c:showCatName val="0"/>
          <c:showSerName val="0"/>
          <c:showPercent val="0"/>
          <c:showBubbleSize val="0"/>
        </c:dLbls>
        <c:gapWidth val="150"/>
        <c:shape val="cylinder"/>
        <c:axId val="122075392"/>
        <c:axId val="122077184"/>
        <c:axId val="0"/>
      </c:bar3DChart>
      <c:catAx>
        <c:axId val="122075392"/>
        <c:scaling>
          <c:orientation val="minMax"/>
        </c:scaling>
        <c:delete val="0"/>
        <c:axPos val="b"/>
        <c:numFmt formatCode="General" sourceLinked="1"/>
        <c:majorTickMark val="out"/>
        <c:minorTickMark val="none"/>
        <c:tickLblPos val="nextTo"/>
        <c:crossAx val="122077184"/>
        <c:crosses val="autoZero"/>
        <c:auto val="1"/>
        <c:lblAlgn val="ctr"/>
        <c:lblOffset val="100"/>
        <c:noMultiLvlLbl val="0"/>
      </c:catAx>
      <c:valAx>
        <c:axId val="122077184"/>
        <c:scaling>
          <c:orientation val="minMax"/>
        </c:scaling>
        <c:delete val="0"/>
        <c:axPos val="l"/>
        <c:majorGridlines/>
        <c:numFmt formatCode="0.00%" sourceLinked="1"/>
        <c:majorTickMark val="out"/>
        <c:minorTickMark val="none"/>
        <c:tickLblPos val="nextTo"/>
        <c:crossAx val="1220753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1806162-97FF-4D36-AB21-CAE7493FC18E}" type="slidenum">
              <a:rPr lang="en-US" altLang="en-US"/>
              <a:pPr>
                <a:defRPr/>
              </a:pPr>
              <a:t>‹#›</a:t>
            </a:fld>
            <a:endParaRPr lang="en-US" altLang="en-US"/>
          </a:p>
        </p:txBody>
      </p:sp>
    </p:spTree>
    <p:extLst>
      <p:ext uri="{BB962C8B-B14F-4D97-AF65-F5344CB8AC3E}">
        <p14:creationId xmlns:p14="http://schemas.microsoft.com/office/powerpoint/2010/main" val="420329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GB" altLang="en-US"/>
          </a:p>
        </p:txBody>
      </p:sp>
      <p:sp>
        <p:nvSpPr>
          <p:cNvPr id="573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GB"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GB" alt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0BB8D93-5F13-4225-BE47-27856FDFAEF3}" type="slidenum">
              <a:rPr lang="en-GB" altLang="en-US"/>
              <a:pPr>
                <a:defRPr/>
              </a:pPr>
              <a:t>‹#›</a:t>
            </a:fld>
            <a:endParaRPr lang="en-GB" altLang="en-US"/>
          </a:p>
        </p:txBody>
      </p:sp>
    </p:spTree>
    <p:extLst>
      <p:ext uri="{BB962C8B-B14F-4D97-AF65-F5344CB8AC3E}">
        <p14:creationId xmlns:p14="http://schemas.microsoft.com/office/powerpoint/2010/main" val="3919325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DC68EC-119A-4D67-A51F-B75351B60908}" type="slidenum">
              <a:rPr lang="en-GB" altLang="en-US"/>
              <a:pPr/>
              <a:t>1</a:t>
            </a:fld>
            <a:endParaRPr lang="en-GB"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03926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BB8D93-5F13-4225-BE47-27856FDFAEF3}" type="slidenum">
              <a:rPr lang="en-GB" altLang="en-US" smtClean="0"/>
              <a:pPr>
                <a:defRPr/>
              </a:pPr>
              <a:t>16</a:t>
            </a:fld>
            <a:endParaRPr lang="en-GB" altLang="en-US"/>
          </a:p>
        </p:txBody>
      </p:sp>
    </p:spTree>
    <p:extLst>
      <p:ext uri="{BB962C8B-B14F-4D97-AF65-F5344CB8AC3E}">
        <p14:creationId xmlns:p14="http://schemas.microsoft.com/office/powerpoint/2010/main" val="120145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BB8D93-5F13-4225-BE47-27856FDFAEF3}" type="slidenum">
              <a:rPr lang="en-GB" altLang="en-US" smtClean="0"/>
              <a:pPr>
                <a:defRPr/>
              </a:pPr>
              <a:t>25</a:t>
            </a:fld>
            <a:endParaRPr lang="en-GB" altLang="en-US"/>
          </a:p>
        </p:txBody>
      </p:sp>
    </p:spTree>
    <p:extLst>
      <p:ext uri="{BB962C8B-B14F-4D97-AF65-F5344CB8AC3E}">
        <p14:creationId xmlns:p14="http://schemas.microsoft.com/office/powerpoint/2010/main" val="95892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58"/>
          <p:cNvSpPr>
            <a:spLocks/>
          </p:cNvSpPr>
          <p:nvPr/>
        </p:nvSpPr>
        <p:spPr bwMode="auto">
          <a:xfrm>
            <a:off x="-33338" y="-33338"/>
            <a:ext cx="9577388" cy="6818313"/>
          </a:xfrm>
          <a:custGeom>
            <a:avLst/>
            <a:gdLst>
              <a:gd name="T0" fmla="*/ 7938 w 6033"/>
              <a:gd name="T1" fmla="*/ 0 h 4295"/>
              <a:gd name="T2" fmla="*/ 9210675 w 6033"/>
              <a:gd name="T3" fmla="*/ 22225 h 4295"/>
              <a:gd name="T4" fmla="*/ 9210675 w 6033"/>
              <a:gd name="T5" fmla="*/ 6199188 h 4295"/>
              <a:gd name="T6" fmla="*/ 8042275 w 6033"/>
              <a:gd name="T7" fmla="*/ 3733800 h 4295"/>
              <a:gd name="T8" fmla="*/ 0 w 6033"/>
              <a:gd name="T9" fmla="*/ 4930775 h 4295"/>
              <a:gd name="T10" fmla="*/ 7938 w 6033"/>
              <a:gd name="T11" fmla="*/ 0 h 42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3" h="4295">
                <a:moveTo>
                  <a:pt x="5" y="0"/>
                </a:moveTo>
                <a:lnTo>
                  <a:pt x="5802" y="14"/>
                </a:lnTo>
                <a:lnTo>
                  <a:pt x="5802" y="3905"/>
                </a:lnTo>
                <a:cubicBezTo>
                  <a:pt x="5679" y="4295"/>
                  <a:pt x="6033" y="2484"/>
                  <a:pt x="5066" y="2352"/>
                </a:cubicBezTo>
                <a:cubicBezTo>
                  <a:pt x="4099" y="2221"/>
                  <a:pt x="843" y="3497"/>
                  <a:pt x="0" y="3106"/>
                </a:cubicBezTo>
                <a:lnTo>
                  <a:pt x="5" y="0"/>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grpSp>
        <p:nvGrpSpPr>
          <p:cNvPr id="5" name="Group 93"/>
          <p:cNvGrpSpPr>
            <a:grpSpLocks/>
          </p:cNvGrpSpPr>
          <p:nvPr/>
        </p:nvGrpSpPr>
        <p:grpSpPr bwMode="auto">
          <a:xfrm>
            <a:off x="6076950" y="152400"/>
            <a:ext cx="2846388" cy="3313113"/>
            <a:chOff x="3107" y="1003"/>
            <a:chExt cx="2495" cy="2903"/>
          </a:xfrm>
        </p:grpSpPr>
        <p:grpSp>
          <p:nvGrpSpPr>
            <p:cNvPr id="6" name="Group 84"/>
            <p:cNvGrpSpPr>
              <a:grpSpLocks/>
            </p:cNvGrpSpPr>
            <p:nvPr userDrawn="1"/>
          </p:nvGrpSpPr>
          <p:grpSpPr bwMode="auto">
            <a:xfrm>
              <a:off x="3107" y="2001"/>
              <a:ext cx="1905" cy="1905"/>
              <a:chOff x="1655" y="3067"/>
              <a:chExt cx="975" cy="975"/>
            </a:xfrm>
          </p:grpSpPr>
          <p:sp>
            <p:nvSpPr>
              <p:cNvPr id="13" name="AutoShape 85"/>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4" name="AutoShape 86"/>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7" name="Group 87"/>
            <p:cNvGrpSpPr>
              <a:grpSpLocks/>
            </p:cNvGrpSpPr>
            <p:nvPr userDrawn="1"/>
          </p:nvGrpSpPr>
          <p:grpSpPr bwMode="auto">
            <a:xfrm>
              <a:off x="4921" y="2228"/>
              <a:ext cx="567" cy="567"/>
              <a:chOff x="1655" y="3067"/>
              <a:chExt cx="975" cy="975"/>
            </a:xfrm>
          </p:grpSpPr>
          <p:sp>
            <p:nvSpPr>
              <p:cNvPr id="11" name="AutoShape 88"/>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2" name="AutoShape 89"/>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8" name="Group 90"/>
            <p:cNvGrpSpPr>
              <a:grpSpLocks/>
            </p:cNvGrpSpPr>
            <p:nvPr userDrawn="1"/>
          </p:nvGrpSpPr>
          <p:grpSpPr bwMode="auto">
            <a:xfrm>
              <a:off x="4309" y="1003"/>
              <a:ext cx="1293" cy="1293"/>
              <a:chOff x="1655" y="3067"/>
              <a:chExt cx="975" cy="975"/>
            </a:xfrm>
          </p:grpSpPr>
          <p:sp>
            <p:nvSpPr>
              <p:cNvPr id="9" name="AutoShape 91"/>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 name="AutoShape 92"/>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4102" name="Rectangle 6"/>
          <p:cNvSpPr>
            <a:spLocks noGrp="1" noChangeArrowheads="1"/>
          </p:cNvSpPr>
          <p:nvPr>
            <p:ph type="ctrTitle"/>
          </p:nvPr>
        </p:nvSpPr>
        <p:spPr>
          <a:xfrm>
            <a:off x="792163" y="1881188"/>
            <a:ext cx="5580062" cy="1655762"/>
          </a:xfrm>
        </p:spPr>
        <p:txBody>
          <a:bodyPr/>
          <a:lstStyle>
            <a:lvl1pPr>
              <a:defRPr/>
            </a:lvl1pPr>
          </a:lstStyle>
          <a:p>
            <a:pPr lvl="0"/>
            <a:r>
              <a:rPr lang="en-US" altLang="en-US" noProof="0" smtClean="0"/>
              <a:t>Click to edit Master title style</a:t>
            </a:r>
          </a:p>
        </p:txBody>
      </p:sp>
      <p:sp>
        <p:nvSpPr>
          <p:cNvPr id="4103" name="Rectangle 7"/>
          <p:cNvSpPr>
            <a:spLocks noGrp="1" noChangeArrowheads="1"/>
          </p:cNvSpPr>
          <p:nvPr>
            <p:ph type="subTitle" idx="1"/>
          </p:nvPr>
        </p:nvSpPr>
        <p:spPr>
          <a:xfrm>
            <a:off x="4500563" y="4689475"/>
            <a:ext cx="4319587" cy="13557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0" indent="0">
              <a:buFontTx/>
              <a:buNone/>
              <a:defRPr sz="2000"/>
            </a:lvl1pPr>
          </a:lstStyle>
          <a:p>
            <a:pPr lvl="0"/>
            <a:r>
              <a:rPr lang="en-US" altLang="en-US" noProof="0" smtClean="0"/>
              <a:t>Click to edit Master subtitle style</a:t>
            </a:r>
          </a:p>
        </p:txBody>
      </p:sp>
      <p:sp>
        <p:nvSpPr>
          <p:cNvPr id="15" name="Rectangle 11"/>
          <p:cNvSpPr>
            <a:spLocks noGrp="1" noChangeArrowheads="1"/>
          </p:cNvSpPr>
          <p:nvPr>
            <p:ph type="dt" sz="half" idx="10"/>
          </p:nvPr>
        </p:nvSpPr>
        <p:spPr>
          <a:xfrm>
            <a:off x="457200" y="6605588"/>
            <a:ext cx="2133600" cy="279400"/>
          </a:xfrm>
        </p:spPr>
        <p:txBody>
          <a:bodyPr/>
          <a:lstStyle>
            <a:lvl1pPr>
              <a:defRPr smtClean="0"/>
            </a:lvl1pPr>
          </a:lstStyle>
          <a:p>
            <a:pPr>
              <a:defRPr/>
            </a:pPr>
            <a:endParaRPr lang="en-US" altLang="en-US"/>
          </a:p>
        </p:txBody>
      </p:sp>
      <p:sp>
        <p:nvSpPr>
          <p:cNvPr id="16" name="Rectangle 12"/>
          <p:cNvSpPr>
            <a:spLocks noGrp="1" noChangeArrowheads="1"/>
          </p:cNvSpPr>
          <p:nvPr>
            <p:ph type="ftr" sz="quarter" idx="11"/>
          </p:nvPr>
        </p:nvSpPr>
        <p:spPr bwMode="auto">
          <a:xfrm>
            <a:off x="3124200" y="6605588"/>
            <a:ext cx="2895600" cy="279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7" name="Rectangle 13"/>
          <p:cNvSpPr>
            <a:spLocks noGrp="1" noChangeArrowheads="1"/>
          </p:cNvSpPr>
          <p:nvPr>
            <p:ph type="sldNum" sz="quarter" idx="12"/>
          </p:nvPr>
        </p:nvSpPr>
        <p:spPr>
          <a:xfrm>
            <a:off x="6877050" y="6605588"/>
            <a:ext cx="2133600" cy="279400"/>
          </a:xfrm>
        </p:spPr>
        <p:txBody>
          <a:bodyPr/>
          <a:lstStyle>
            <a:lvl1pPr>
              <a:defRPr smtClean="0"/>
            </a:lvl1pPr>
          </a:lstStyle>
          <a:p>
            <a:pPr>
              <a:defRPr/>
            </a:pPr>
            <a:fld id="{344C79CE-829D-49EA-9002-D6F3E21A1F03}" type="slidenum">
              <a:rPr lang="en-US" altLang="en-US"/>
              <a:pPr>
                <a:defRPr/>
              </a:pPr>
              <a:t>‹#›</a:t>
            </a:fld>
            <a:endParaRPr lang="en-US" altLang="en-US"/>
          </a:p>
        </p:txBody>
      </p:sp>
    </p:spTree>
    <p:extLst>
      <p:ext uri="{BB962C8B-B14F-4D97-AF65-F5344CB8AC3E}">
        <p14:creationId xmlns:p14="http://schemas.microsoft.com/office/powerpoint/2010/main" val="578918947"/>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57C98C3-23EE-4460-A84B-26B71B4E4F66}" type="slidenum">
              <a:rPr lang="en-US" altLang="en-US"/>
              <a:pPr>
                <a:defRPr/>
              </a:pPr>
              <a:t>‹#›</a:t>
            </a:fld>
            <a:endParaRPr lang="en-US" altLang="en-US"/>
          </a:p>
        </p:txBody>
      </p:sp>
    </p:spTree>
    <p:extLst>
      <p:ext uri="{BB962C8B-B14F-4D97-AF65-F5344CB8AC3E}">
        <p14:creationId xmlns:p14="http://schemas.microsoft.com/office/powerpoint/2010/main" val="411970500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188913"/>
            <a:ext cx="2071688" cy="5437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88913"/>
            <a:ext cx="6067425" cy="5437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159C17ED-E06D-4FF9-B632-4B43FE4E80A1}" type="slidenum">
              <a:rPr lang="en-US" altLang="en-US"/>
              <a:pPr>
                <a:defRPr/>
              </a:pPr>
              <a:t>‹#›</a:t>
            </a:fld>
            <a:endParaRPr lang="en-US" altLang="en-US"/>
          </a:p>
        </p:txBody>
      </p:sp>
    </p:spTree>
    <p:extLst>
      <p:ext uri="{BB962C8B-B14F-4D97-AF65-F5344CB8AC3E}">
        <p14:creationId xmlns:p14="http://schemas.microsoft.com/office/powerpoint/2010/main" val="1962342734"/>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1EADE39-D4B6-48B0-89FA-06BC594C0324}" type="slidenum">
              <a:rPr lang="en-US" altLang="en-US"/>
              <a:pPr>
                <a:defRPr/>
              </a:pPr>
              <a:t>‹#›</a:t>
            </a:fld>
            <a:endParaRPr lang="en-US" altLang="en-US"/>
          </a:p>
        </p:txBody>
      </p:sp>
    </p:spTree>
    <p:extLst>
      <p:ext uri="{BB962C8B-B14F-4D97-AF65-F5344CB8AC3E}">
        <p14:creationId xmlns:p14="http://schemas.microsoft.com/office/powerpoint/2010/main" val="316470870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275BBEA-F95F-4B59-9595-EFCE77FAA266}" type="slidenum">
              <a:rPr lang="en-US" altLang="en-US"/>
              <a:pPr>
                <a:defRPr/>
              </a:pPr>
              <a:t>‹#›</a:t>
            </a:fld>
            <a:endParaRPr lang="en-US" altLang="en-US"/>
          </a:p>
        </p:txBody>
      </p:sp>
    </p:spTree>
    <p:extLst>
      <p:ext uri="{BB962C8B-B14F-4D97-AF65-F5344CB8AC3E}">
        <p14:creationId xmlns:p14="http://schemas.microsoft.com/office/powerpoint/2010/main" val="286318679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832D4B42-94E6-4755-97CC-E880542A0C3A}" type="slidenum">
              <a:rPr lang="en-US" altLang="en-US"/>
              <a:pPr>
                <a:defRPr/>
              </a:pPr>
              <a:t>‹#›</a:t>
            </a:fld>
            <a:endParaRPr lang="en-US" altLang="en-US"/>
          </a:p>
        </p:txBody>
      </p:sp>
    </p:spTree>
    <p:extLst>
      <p:ext uri="{BB962C8B-B14F-4D97-AF65-F5344CB8AC3E}">
        <p14:creationId xmlns:p14="http://schemas.microsoft.com/office/powerpoint/2010/main" val="409366244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5F6F606-55ED-4A14-A715-3B57B184BDDC}" type="slidenum">
              <a:rPr lang="en-US" altLang="en-US"/>
              <a:pPr>
                <a:defRPr/>
              </a:pPr>
              <a:t>‹#›</a:t>
            </a:fld>
            <a:endParaRPr lang="en-US" altLang="en-US"/>
          </a:p>
        </p:txBody>
      </p:sp>
    </p:spTree>
    <p:extLst>
      <p:ext uri="{BB962C8B-B14F-4D97-AF65-F5344CB8AC3E}">
        <p14:creationId xmlns:p14="http://schemas.microsoft.com/office/powerpoint/2010/main" val="20546042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6D01538-7E94-416C-A4FF-BE09BE1A880F}" type="slidenum">
              <a:rPr lang="en-US" altLang="en-US"/>
              <a:pPr>
                <a:defRPr/>
              </a:pPr>
              <a:t>‹#›</a:t>
            </a:fld>
            <a:endParaRPr lang="en-US" altLang="en-US"/>
          </a:p>
        </p:txBody>
      </p:sp>
    </p:spTree>
    <p:extLst>
      <p:ext uri="{BB962C8B-B14F-4D97-AF65-F5344CB8AC3E}">
        <p14:creationId xmlns:p14="http://schemas.microsoft.com/office/powerpoint/2010/main" val="97270392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6D14D284-FC78-44B7-A08D-3B40FC26FF6D}" type="slidenum">
              <a:rPr lang="en-US" altLang="en-US"/>
              <a:pPr>
                <a:defRPr/>
              </a:pPr>
              <a:t>‹#›</a:t>
            </a:fld>
            <a:endParaRPr lang="en-US" altLang="en-US"/>
          </a:p>
        </p:txBody>
      </p:sp>
    </p:spTree>
    <p:extLst>
      <p:ext uri="{BB962C8B-B14F-4D97-AF65-F5344CB8AC3E}">
        <p14:creationId xmlns:p14="http://schemas.microsoft.com/office/powerpoint/2010/main" val="173746266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9B3FC537-9739-4CF9-943D-E4BEF7FF9793}" type="slidenum">
              <a:rPr lang="en-US" altLang="en-US"/>
              <a:pPr>
                <a:defRPr/>
              </a:pPr>
              <a:t>‹#›</a:t>
            </a:fld>
            <a:endParaRPr lang="en-US" altLang="en-US"/>
          </a:p>
        </p:txBody>
      </p:sp>
    </p:spTree>
    <p:extLst>
      <p:ext uri="{BB962C8B-B14F-4D97-AF65-F5344CB8AC3E}">
        <p14:creationId xmlns:p14="http://schemas.microsoft.com/office/powerpoint/2010/main" val="345843643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CC1F3133-3629-4F73-82FF-63ADCCB67B90}" type="slidenum">
              <a:rPr lang="en-US" altLang="en-US"/>
              <a:pPr>
                <a:defRPr/>
              </a:pPr>
              <a:t>‹#›</a:t>
            </a:fld>
            <a:endParaRPr lang="en-US" altLang="en-US"/>
          </a:p>
        </p:txBody>
      </p:sp>
    </p:spTree>
    <p:extLst>
      <p:ext uri="{BB962C8B-B14F-4D97-AF65-F5344CB8AC3E}">
        <p14:creationId xmlns:p14="http://schemas.microsoft.com/office/powerpoint/2010/main" val="54833727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C1E6FC25-BCFA-42B0-B523-9385C81A03D5}" type="slidenum">
              <a:rPr lang="en-US" altLang="en-US"/>
              <a:pPr>
                <a:defRPr/>
              </a:pPr>
              <a:t>‹#›</a:t>
            </a:fld>
            <a:endParaRPr lang="en-US" altLang="en-US"/>
          </a:p>
        </p:txBody>
      </p:sp>
    </p:spTree>
    <p:extLst>
      <p:ext uri="{BB962C8B-B14F-4D97-AF65-F5344CB8AC3E}">
        <p14:creationId xmlns:p14="http://schemas.microsoft.com/office/powerpoint/2010/main" val="276163539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CBAF26BC-7C50-45A4-9407-C7C893B006E5}" type="slidenum">
              <a:rPr lang="en-US" altLang="en-US"/>
              <a:pPr>
                <a:defRPr/>
              </a:pPr>
              <a:t>‹#›</a:t>
            </a:fld>
            <a:endParaRPr lang="en-US" altLang="en-US"/>
          </a:p>
        </p:txBody>
      </p:sp>
    </p:spTree>
    <p:extLst>
      <p:ext uri="{BB962C8B-B14F-4D97-AF65-F5344CB8AC3E}">
        <p14:creationId xmlns:p14="http://schemas.microsoft.com/office/powerpoint/2010/main" val="349359183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05BFC44E-D56E-4FB9-A9CC-E39F706F5929}" type="slidenum">
              <a:rPr lang="en-US" altLang="en-US"/>
              <a:pPr>
                <a:defRPr/>
              </a:pPr>
              <a:t>‹#›</a:t>
            </a:fld>
            <a:endParaRPr lang="en-US" altLang="en-US"/>
          </a:p>
        </p:txBody>
      </p:sp>
    </p:spTree>
    <p:extLst>
      <p:ext uri="{BB962C8B-B14F-4D97-AF65-F5344CB8AC3E}">
        <p14:creationId xmlns:p14="http://schemas.microsoft.com/office/powerpoint/2010/main" val="423835706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112"/>
          <p:cNvSpPr>
            <a:spLocks/>
          </p:cNvSpPr>
          <p:nvPr/>
        </p:nvSpPr>
        <p:spPr bwMode="auto">
          <a:xfrm>
            <a:off x="-17463" y="6223000"/>
            <a:ext cx="9172576" cy="661988"/>
          </a:xfrm>
          <a:custGeom>
            <a:avLst/>
            <a:gdLst>
              <a:gd name="T0" fmla="*/ 9161463 w 5778"/>
              <a:gd name="T1" fmla="*/ 639763 h 417"/>
              <a:gd name="T2" fmla="*/ 6350 w 5778"/>
              <a:gd name="T3" fmla="*/ 661988 h 417"/>
              <a:gd name="T4" fmla="*/ 0 w 5778"/>
              <a:gd name="T5" fmla="*/ 38100 h 417"/>
              <a:gd name="T6" fmla="*/ 3521075 w 5778"/>
              <a:gd name="T7" fmla="*/ 431800 h 417"/>
              <a:gd name="T8" fmla="*/ 9172576 w 5778"/>
              <a:gd name="T9" fmla="*/ 144463 h 417"/>
              <a:gd name="T10" fmla="*/ 9161463 w 5778"/>
              <a:gd name="T11" fmla="*/ 639763 h 4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78" h="417">
                <a:moveTo>
                  <a:pt x="5771" y="403"/>
                </a:moveTo>
                <a:lnTo>
                  <a:pt x="4" y="417"/>
                </a:lnTo>
                <a:lnTo>
                  <a:pt x="0" y="24"/>
                </a:lnTo>
                <a:cubicBezTo>
                  <a:pt x="369" y="0"/>
                  <a:pt x="1255" y="261"/>
                  <a:pt x="2218" y="272"/>
                </a:cubicBezTo>
                <a:cubicBezTo>
                  <a:pt x="3181" y="283"/>
                  <a:pt x="5186" y="69"/>
                  <a:pt x="5778" y="91"/>
                </a:cubicBezTo>
                <a:lnTo>
                  <a:pt x="5771" y="403"/>
                </a:lnTo>
                <a:close/>
              </a:path>
            </a:pathLst>
          </a:cu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88900" dir="5400000" algn="ctr" rotWithShape="0">
                    <a:schemeClr val="bg2"/>
                  </a:outerShdw>
                </a:effectLst>
              </a14:hiddenEffects>
            </a:ext>
          </a:extLst>
        </p:spPr>
        <p:txBody>
          <a:bodyPr/>
          <a:lstStyle/>
          <a:p>
            <a:endParaRPr lang="en-GB"/>
          </a:p>
        </p:txBody>
      </p:sp>
      <p:sp>
        <p:nvSpPr>
          <p:cNvPr id="1027" name="Freeform 111"/>
          <p:cNvSpPr>
            <a:spLocks/>
          </p:cNvSpPr>
          <p:nvPr/>
        </p:nvSpPr>
        <p:spPr bwMode="auto">
          <a:xfrm>
            <a:off x="-33338" y="-44450"/>
            <a:ext cx="9580563" cy="2173288"/>
          </a:xfrm>
          <a:custGeom>
            <a:avLst/>
            <a:gdLst>
              <a:gd name="T0" fmla="*/ 7938 w 6035"/>
              <a:gd name="T1" fmla="*/ 11113 h 1369"/>
              <a:gd name="T2" fmla="*/ 9232900 w 6035"/>
              <a:gd name="T3" fmla="*/ 0 h 1369"/>
              <a:gd name="T4" fmla="*/ 9232900 w 6035"/>
              <a:gd name="T5" fmla="*/ 1982788 h 1369"/>
              <a:gd name="T6" fmla="*/ 8042275 w 6035"/>
              <a:gd name="T7" fmla="*/ 1146175 h 1369"/>
              <a:gd name="T8" fmla="*/ 0 w 6035"/>
              <a:gd name="T9" fmla="*/ 1509713 h 1369"/>
              <a:gd name="T10" fmla="*/ 7938 w 6035"/>
              <a:gd name="T11" fmla="*/ 11113 h 13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5" h="1369">
                <a:moveTo>
                  <a:pt x="5" y="7"/>
                </a:moveTo>
                <a:lnTo>
                  <a:pt x="5816" y="0"/>
                </a:lnTo>
                <a:lnTo>
                  <a:pt x="5816" y="1249"/>
                </a:lnTo>
                <a:cubicBezTo>
                  <a:pt x="5691" y="1369"/>
                  <a:pt x="6035" y="772"/>
                  <a:pt x="5066" y="722"/>
                </a:cubicBezTo>
                <a:cubicBezTo>
                  <a:pt x="4097" y="672"/>
                  <a:pt x="843" y="1070"/>
                  <a:pt x="0" y="951"/>
                </a:cubicBezTo>
                <a:lnTo>
                  <a:pt x="5" y="7"/>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sp>
        <p:nvSpPr>
          <p:cNvPr id="1028" name="Rectangle 2"/>
          <p:cNvSpPr>
            <a:spLocks noGrp="1" noChangeArrowheads="1"/>
          </p:cNvSpPr>
          <p:nvPr>
            <p:ph type="title"/>
          </p:nvPr>
        </p:nvSpPr>
        <p:spPr bwMode="auto">
          <a:xfrm>
            <a:off x="457200" y="188913"/>
            <a:ext cx="81105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 name="Rectangle 4"/>
          <p:cNvSpPr>
            <a:spLocks noGrp="1" noChangeArrowheads="1"/>
          </p:cNvSpPr>
          <p:nvPr>
            <p:ph type="dt" sz="half" idx="2"/>
          </p:nvPr>
        </p:nvSpPr>
        <p:spPr bwMode="auto">
          <a:xfrm>
            <a:off x="277813"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794500"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48FEA3D-961F-419C-94EA-34DB94B136E6}" type="slidenum">
              <a:rPr lang="en-US" altLang="en-US"/>
              <a:pPr>
                <a:defRPr/>
              </a:pPr>
              <a:t>‹#›</a:t>
            </a:fld>
            <a:endParaRPr lang="en-US" altLang="en-US"/>
          </a:p>
        </p:txBody>
      </p:sp>
      <p:grpSp>
        <p:nvGrpSpPr>
          <p:cNvPr id="1031" name="Group 122"/>
          <p:cNvGrpSpPr>
            <a:grpSpLocks/>
          </p:cNvGrpSpPr>
          <p:nvPr/>
        </p:nvGrpSpPr>
        <p:grpSpPr bwMode="auto">
          <a:xfrm>
            <a:off x="7696200" y="5192713"/>
            <a:ext cx="1236663" cy="1439862"/>
            <a:chOff x="3107" y="1003"/>
            <a:chExt cx="2495" cy="2903"/>
          </a:xfrm>
        </p:grpSpPr>
        <p:grpSp>
          <p:nvGrpSpPr>
            <p:cNvPr id="1033" name="Group 113"/>
            <p:cNvGrpSpPr>
              <a:grpSpLocks/>
            </p:cNvGrpSpPr>
            <p:nvPr userDrawn="1"/>
          </p:nvGrpSpPr>
          <p:grpSpPr bwMode="auto">
            <a:xfrm>
              <a:off x="3107" y="2001"/>
              <a:ext cx="1905" cy="1905"/>
              <a:chOff x="1655" y="3067"/>
              <a:chExt cx="975" cy="975"/>
            </a:xfrm>
          </p:grpSpPr>
          <p:sp>
            <p:nvSpPr>
              <p:cNvPr id="1040" name="AutoShape 114"/>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41" name="AutoShape 115"/>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4" name="Group 116"/>
            <p:cNvGrpSpPr>
              <a:grpSpLocks/>
            </p:cNvGrpSpPr>
            <p:nvPr userDrawn="1"/>
          </p:nvGrpSpPr>
          <p:grpSpPr bwMode="auto">
            <a:xfrm>
              <a:off x="4921" y="2228"/>
              <a:ext cx="567" cy="567"/>
              <a:chOff x="1655" y="3067"/>
              <a:chExt cx="975" cy="975"/>
            </a:xfrm>
          </p:grpSpPr>
          <p:sp>
            <p:nvSpPr>
              <p:cNvPr id="1038" name="AutoShape 117"/>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9" name="AutoShape 118"/>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619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5" name="Group 119"/>
            <p:cNvGrpSpPr>
              <a:grpSpLocks/>
            </p:cNvGrpSpPr>
            <p:nvPr userDrawn="1"/>
          </p:nvGrpSpPr>
          <p:grpSpPr bwMode="auto">
            <a:xfrm>
              <a:off x="4309" y="1003"/>
              <a:ext cx="1293" cy="1293"/>
              <a:chOff x="1655" y="3067"/>
              <a:chExt cx="975" cy="975"/>
            </a:xfrm>
          </p:grpSpPr>
          <p:sp>
            <p:nvSpPr>
              <p:cNvPr id="1036" name="AutoShape 120"/>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7" name="AutoShape 121"/>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1032" name="AutoShape 3"/>
          <p:cNvSpPr>
            <a:spLocks noGrp="1" noChangeArrowheads="1"/>
          </p:cNvSpPr>
          <p:nvPr>
            <p:ph type="body" idx="1"/>
          </p:nvPr>
        </p:nvSpPr>
        <p:spPr bwMode="auto">
          <a:xfrm>
            <a:off x="457200" y="1916113"/>
            <a:ext cx="8291513" cy="3709987"/>
          </a:xfrm>
          <a:prstGeom prst="roundRect">
            <a:avLst>
              <a:gd name="adj" fmla="val 16667"/>
            </a:avLst>
          </a:prstGeom>
          <a:solidFill>
            <a:schemeClr val="accent1">
              <a:alpha val="30196"/>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wipe dir="r"/>
  </p:transition>
  <p:timing>
    <p:tnLst>
      <p:par>
        <p:cTn id="1" dur="indefinite" restart="never" nodeType="tmRoot"/>
      </p:par>
    </p:tnLst>
  </p:timing>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94.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algn="ctr" rtl="1" eaLnBrk="1" hangingPunct="1"/>
            <a:r>
              <a:rPr lang="fa-IR" altLang="en-US" sz="2400" dirty="0" smtClean="0">
                <a:cs typeface="B Koodak" pitchFamily="2" charset="-78"/>
              </a:rPr>
              <a:t>گزارش عملکرد کارشناس هماهنگ کننده ایمنی بیمار</a:t>
            </a:r>
            <a:br>
              <a:rPr lang="fa-IR" altLang="en-US" sz="2400" dirty="0" smtClean="0">
                <a:cs typeface="B Koodak" pitchFamily="2" charset="-78"/>
              </a:rPr>
            </a:br>
            <a:r>
              <a:rPr lang="fa-IR" altLang="en-US" sz="2400" dirty="0" smtClean="0">
                <a:cs typeface="B Koodak" pitchFamily="2" charset="-78"/>
              </a:rPr>
              <a:t>بیمارستان شهید بهشتی بندر انزلی</a:t>
            </a:r>
            <a:br>
              <a:rPr lang="fa-IR" altLang="en-US" sz="2400" dirty="0" smtClean="0">
                <a:cs typeface="B Koodak" pitchFamily="2" charset="-78"/>
              </a:rPr>
            </a:br>
            <a:r>
              <a:rPr lang="fa-IR" altLang="en-US" sz="2400" dirty="0" smtClean="0">
                <a:cs typeface="B Koodak" pitchFamily="2" charset="-78"/>
              </a:rPr>
              <a:t>سه ماهه چهارم 1403</a:t>
            </a:r>
            <a:endParaRPr lang="en-US" altLang="en-US" sz="2400" dirty="0" smtClean="0">
              <a:cs typeface="B Koodak" pitchFamily="2" charset="-78"/>
            </a:endParaRPr>
          </a:p>
        </p:txBody>
      </p:sp>
      <p:sp>
        <p:nvSpPr>
          <p:cNvPr id="5123" name="Rectangle 3"/>
          <p:cNvSpPr>
            <a:spLocks noGrp="1" noChangeArrowheads="1"/>
          </p:cNvSpPr>
          <p:nvPr>
            <p:ph type="subTitle" idx="1"/>
          </p:nvPr>
        </p:nvSpPr>
        <p:spPr>
          <a:xfrm>
            <a:off x="395536" y="4941168"/>
            <a:ext cx="4319587" cy="1355725"/>
          </a:xfrm>
          <a:noFill/>
        </p:spPr>
        <p:txBody>
          <a:bodyPr/>
          <a:lstStyle/>
          <a:p>
            <a:pPr algn="ctr" eaLnBrk="1" hangingPunct="1"/>
            <a:r>
              <a:rPr lang="fa-IR" altLang="en-US" dirty="0" smtClean="0">
                <a:cs typeface="B Koodak" pitchFamily="2" charset="-78"/>
              </a:rPr>
              <a:t>طلعت غلامین</a:t>
            </a:r>
          </a:p>
          <a:p>
            <a:pPr algn="ctr" eaLnBrk="1" hangingPunct="1"/>
            <a:r>
              <a:rPr lang="fa-IR" altLang="en-US" dirty="0" smtClean="0">
                <a:cs typeface="B Koodak" pitchFamily="2" charset="-78"/>
              </a:rPr>
              <a:t>مرکز شهید بهشتی بندر انزلی</a:t>
            </a:r>
          </a:p>
          <a:p>
            <a:pPr algn="ctr" eaLnBrk="1" hangingPunct="1"/>
            <a:r>
              <a:rPr lang="fa-IR" altLang="en-US" dirty="0" smtClean="0">
                <a:cs typeface="B Koodak" pitchFamily="2" charset="-78"/>
              </a:rPr>
              <a:t>فروردین1404</a:t>
            </a:r>
          </a:p>
          <a:p>
            <a:pPr algn="ctr" eaLnBrk="1" hangingPunct="1"/>
            <a:endParaRPr lang="fa-IR" altLang="en-US" dirty="0" smtClean="0">
              <a:cs typeface="B Koodak" pitchFamily="2" charset="-78"/>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476672"/>
            <a:ext cx="5688632" cy="584775"/>
          </a:xfrm>
          <a:prstGeom prst="rect">
            <a:avLst/>
          </a:prstGeom>
          <a:noFill/>
        </p:spPr>
        <p:txBody>
          <a:bodyPr wrap="square" rtlCol="0">
            <a:spAutoFit/>
          </a:bodyPr>
          <a:lstStyle/>
          <a:p>
            <a:r>
              <a:rPr lang="fa-IR" sz="3200" b="1" dirty="0" smtClean="0">
                <a:cs typeface="B Koodak" pitchFamily="2" charset="-78"/>
              </a:rPr>
              <a:t>به نام پرودگار بخشاینده مهربان </a:t>
            </a:r>
            <a:endParaRPr lang="en-US" sz="3200" b="1" dirty="0">
              <a:cs typeface="B Koodak" pitchFamily="2" charset="-78"/>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18" y="311220"/>
            <a:ext cx="7106914" cy="2149457"/>
          </a:xfrm>
        </p:spPr>
        <p:txBody>
          <a:bodyPr/>
          <a:lstStyle/>
          <a:p>
            <a:pPr algn="r"/>
            <a:r>
              <a:rPr lang="fa-IR" sz="1800" dirty="0" smtClean="0">
                <a:cs typeface="2  Davat" pitchFamily="2" charset="-78"/>
              </a:rPr>
              <a:t>راند مدیریتی ایمنی بیمار  ماه دی در بخش اورژانس</a:t>
            </a:r>
            <a:br>
              <a:rPr lang="fa-IR" sz="1800" dirty="0" smtClean="0">
                <a:cs typeface="2  Davat" pitchFamily="2" charset="-78"/>
              </a:rPr>
            </a:br>
            <a:r>
              <a:rPr lang="fa-IR" sz="1800" dirty="0" smtClean="0">
                <a:cs typeface="2  Davat" pitchFamily="2" charset="-78"/>
              </a:rPr>
              <a:t>موارد بررسی شده </a:t>
            </a:r>
            <a:br>
              <a:rPr lang="fa-IR" sz="1800" dirty="0" smtClean="0">
                <a:cs typeface="2  Davat" pitchFamily="2" charset="-78"/>
              </a:rPr>
            </a:br>
            <a:r>
              <a:rPr lang="fa-IR" sz="1800" dirty="0" smtClean="0">
                <a:cs typeface="2  Davat" pitchFamily="2" charset="-78"/>
              </a:rPr>
              <a:t>کمبود وسایل انتقال بیمار مثل ویلچر ..</a:t>
            </a:r>
            <a:br>
              <a:rPr lang="fa-IR" sz="1800" dirty="0" smtClean="0">
                <a:cs typeface="2  Davat" pitchFamily="2" charset="-78"/>
              </a:rPr>
            </a:br>
            <a:r>
              <a:rPr lang="fa-IR" sz="1800" dirty="0" smtClean="0">
                <a:cs typeface="2  Davat" pitchFamily="2" charset="-78"/>
              </a:rPr>
              <a:t>تاخیر در انتقال بیماران از اورژانس به بخش ها ....</a:t>
            </a:r>
            <a:endParaRPr lang="en-US" sz="1800" dirty="0">
              <a:cs typeface="2  Davat"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77"/>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52936"/>
            <a:ext cx="4608512" cy="40050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618083"/>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47"/>
            <a:ext cx="8146033" cy="1728266"/>
          </a:xfrm>
        </p:spPr>
        <p:txBody>
          <a:bodyPr/>
          <a:lstStyle/>
          <a:p>
            <a:pPr algn="r"/>
            <a:r>
              <a:rPr lang="fa-IR" sz="1600" dirty="0" smtClean="0">
                <a:cs typeface="B Davat" pitchFamily="2" charset="-78"/>
              </a:rPr>
              <a:t>راند </a:t>
            </a:r>
            <a:r>
              <a:rPr lang="fa-IR" sz="1600" dirty="0">
                <a:cs typeface="B Davat" pitchFamily="2" charset="-78"/>
              </a:rPr>
              <a:t>هفتگی منتور آموزشی با حضور سوپر وایزر آموزشی و کارشناس ایمنی بیمارستان شهید بهشتی بندرنزلی از بخش های درمانی </a:t>
            </a:r>
            <a:r>
              <a:rPr lang="fa-IR" sz="1600" dirty="0" smtClean="0">
                <a:cs typeface="B Davat" pitchFamily="2" charset="-78"/>
              </a:rPr>
              <a:t> سی سی یو/زایشگاه/دیالیز انجام </a:t>
            </a:r>
            <a:r>
              <a:rPr lang="fa-IR" sz="1600" dirty="0">
                <a:cs typeface="B Davat" pitchFamily="2" charset="-78"/>
              </a:rPr>
              <a:t>گرفت.</a:t>
            </a:r>
            <a:br>
              <a:rPr lang="fa-IR" sz="1600" dirty="0">
                <a:cs typeface="B Davat" pitchFamily="2" charset="-78"/>
              </a:rPr>
            </a:br>
            <a:r>
              <a:rPr lang="fa-IR" sz="1600" dirty="0">
                <a:cs typeface="B Davat" pitchFamily="2" charset="-78"/>
              </a:rPr>
              <a:t>در این راند به باز آموزی مواردی از جمله  داروهای پرخطر  هشدار بالا و ستاره دار، مدیریت درد و ثبت آن به عنوان پنجمین علائم حیاتی، ترالی اورژانس و...  پرداخته شد</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7"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4572000"/>
            <a:ext cx="314096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566"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 y="2286000"/>
            <a:ext cx="4135103"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419" y="2137171"/>
            <a:ext cx="5007071" cy="24482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60052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212562"/>
            <a:ext cx="8110538" cy="1441648"/>
          </a:xfrm>
        </p:spPr>
        <p:txBody>
          <a:bodyPr/>
          <a:lstStyle/>
          <a:p>
            <a:pPr algn="r"/>
            <a:r>
              <a:rPr lang="fa-IR" sz="1800" dirty="0" smtClean="0">
                <a:cs typeface="2  Davat" pitchFamily="2" charset="-78"/>
              </a:rPr>
              <a:t>روز </a:t>
            </a:r>
            <a:r>
              <a:rPr lang="fa-IR" sz="1800" dirty="0">
                <a:cs typeface="2  Davat" pitchFamily="2" charset="-78"/>
              </a:rPr>
              <a:t>24 دی ماه  سال1403، در راستای توانمند سازی ، ارتقاء آگاهی و عملکرد پرسنل کادر درمان بیمارستان شهید بهشتی بندرانزلی وبینار " اعزام و انتقال ایمن " به همت خانم کاظمی- مسئول آموزش بیمارستان و ارائه خانم غلامین- کارشناس مسئول ایمنی بیمار برگزار گردید.</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24944"/>
            <a:ext cx="5238750" cy="40324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20694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550168"/>
            <a:ext cx="7628714" cy="1366738"/>
          </a:xfrm>
        </p:spPr>
        <p:txBody>
          <a:bodyPr/>
          <a:lstStyle/>
          <a:p>
            <a:pPr algn="r"/>
            <a:r>
              <a:rPr lang="fa-IR" sz="1800" dirty="0" smtClean="0">
                <a:cs typeface="2  Davat" pitchFamily="2" charset="-78"/>
              </a:rPr>
              <a:t>روز </a:t>
            </a:r>
            <a:r>
              <a:rPr lang="fa-IR" sz="1800" dirty="0">
                <a:cs typeface="2  Davat" pitchFamily="2" charset="-78"/>
              </a:rPr>
              <a:t>23 دی ماه سال جاری، آموزش به پرسنل جدیدالورود در حیطه </a:t>
            </a:r>
            <a:r>
              <a:rPr lang="fa-IR" sz="1800" dirty="0" smtClean="0">
                <a:cs typeface="2  Davat" pitchFamily="2" charset="-78"/>
              </a:rPr>
              <a:t>ایمنی بیکاتوسط </a:t>
            </a:r>
            <a:r>
              <a:rPr lang="fa-IR" sz="1800" dirty="0">
                <a:cs typeface="2  Davat" pitchFamily="2" charset="-78"/>
              </a:rPr>
              <a:t>طلعت غلامین- کارشناس ایمنی بیمار ، </a:t>
            </a:r>
            <a:r>
              <a:rPr lang="fa-IR" sz="1800" dirty="0" smtClean="0">
                <a:cs typeface="2  Davat" pitchFamily="2" charset="-78"/>
              </a:rPr>
              <a:t>انجام </a:t>
            </a:r>
            <a:r>
              <a:rPr lang="fa-IR" sz="1800" dirty="0">
                <a:cs typeface="2  Davat" pitchFamily="2" charset="-78"/>
              </a:rPr>
              <a:t>گرفت.</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جلسه آموزشی به شرح و توضیح مواردی از قبیل هموویژولانس، داروهای پرخطر، ترالی احیاء، شناسایی فعال، دستورالعمل های نمونه گیری و...پرداخته شد.</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 y="263624"/>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 y="3344900"/>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253430"/>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04" y="1916832"/>
            <a:ext cx="8758610" cy="792162"/>
          </a:xfrm>
        </p:spPr>
        <p:txBody>
          <a:bodyPr/>
          <a:lstStyle/>
          <a:p>
            <a:pPr algn="r"/>
            <a:r>
              <a:rPr lang="fa-IR" sz="2000" dirty="0" smtClean="0">
                <a:cs typeface="2  Davat" pitchFamily="2" charset="-78"/>
              </a:rPr>
              <a:t>جلسه </a:t>
            </a:r>
            <a:r>
              <a:rPr lang="fa-IR" sz="2000" dirty="0">
                <a:cs typeface="2  Davat" pitchFamily="2" charset="-78"/>
              </a:rPr>
              <a:t>سنجه خوانی با حضور مریم زند عاشوری-سرپرست مدیریت خدمات پرستاری، </a:t>
            </a:r>
            <a:r>
              <a:rPr lang="fa-IR" sz="2000" dirty="0" smtClean="0">
                <a:cs typeface="2  Davat" pitchFamily="2" charset="-78"/>
              </a:rPr>
              <a:t>طلعت غلامین- </a:t>
            </a:r>
            <a:r>
              <a:rPr lang="fa-IR" sz="2000" dirty="0">
                <a:cs typeface="2  Davat" pitchFamily="2" charset="-78"/>
              </a:rPr>
              <a:t>کارشناس ایمنی و بیمار و سعیده دشت پیما- مسئول تجهیزات پزشکی بیمارستان در دفتر مدیر خدمات پرستاری بیمارستان برگزار گردید</a:t>
            </a:r>
            <a:r>
              <a:rPr lang="fa-IR" sz="2000" dirty="0" smtClean="0">
                <a:cs typeface="2  Davat" pitchFamily="2" charset="-78"/>
              </a:rPr>
              <a:t>.</a:t>
            </a:r>
            <a:r>
              <a:rPr lang="fa-IR" sz="2000" dirty="0">
                <a:cs typeface="2  Davat" pitchFamily="2" charset="-78"/>
              </a:rPr>
              <a:t/>
            </a:r>
            <a:br>
              <a:rPr lang="fa-IR" sz="2000" dirty="0">
                <a:cs typeface="2  Davat" pitchFamily="2" charset="-78"/>
              </a:rPr>
            </a:br>
            <a:r>
              <a:rPr lang="fa-IR" sz="2000" dirty="0">
                <a:cs typeface="2  Davat" pitchFamily="2" charset="-78"/>
              </a:rPr>
              <a:t>در این جلسه به بررسی اختصاصی و محور به محور سنجه های مربوط به ایمنی تجهیزات پزشکی بیمار ( درصد پیشرفت و اجرایی وعدم اجرایی شدن هر سنجه ) پرداخته شد و اولویت بندی جهت رفع مشکلات و چالش ها نیز انجام گرفت</a:t>
            </a:r>
            <a:r>
              <a:rPr lang="fa-IR" sz="2000" dirty="0" smtClean="0">
                <a:cs typeface="2  Davat" pitchFamily="2" charset="-78"/>
              </a:rPr>
              <a:t>.</a:t>
            </a:r>
            <a:r>
              <a:rPr lang="fa-IR" sz="2000" dirty="0">
                <a:cs typeface="2  Davat" pitchFamily="2" charset="-78"/>
              </a:rPr>
              <a:t/>
            </a:r>
            <a:br>
              <a:rPr lang="fa-IR" sz="2000" dirty="0">
                <a:cs typeface="2  Davat" pitchFamily="2" charset="-78"/>
              </a:rPr>
            </a:br>
            <a:r>
              <a:rPr lang="fa-IR" sz="2000" dirty="0">
                <a:cs typeface="2  Davat" pitchFamily="2" charset="-78"/>
              </a:rPr>
              <a:t>همچنین در راستای اجرای سنجه های تجهیزات پزشکی موارد زیر مصوب گردید</a:t>
            </a:r>
            <a:r>
              <a:rPr lang="fa-IR" sz="2000" dirty="0" smtClean="0">
                <a:cs typeface="2  Davat" pitchFamily="2" charset="-78"/>
              </a:rPr>
              <a:t>؛</a:t>
            </a:r>
            <a:r>
              <a:rPr lang="fa-IR" sz="2000" dirty="0">
                <a:cs typeface="2  Davat" pitchFamily="2" charset="-78"/>
              </a:rPr>
              <a:t/>
            </a:r>
            <a:br>
              <a:rPr lang="fa-IR" sz="2000" dirty="0">
                <a:cs typeface="2  Davat" pitchFamily="2" charset="-78"/>
              </a:rPr>
            </a:br>
            <a:r>
              <a:rPr lang="fa-IR" sz="2000" dirty="0">
                <a:cs typeface="2  Davat" pitchFamily="2" charset="-78"/>
              </a:rPr>
              <a:t>    برنامه ریزی آموزشی جهت ارتقاء مهارت پرسنل دراستفاده از تجهیزات</a:t>
            </a:r>
            <a:br>
              <a:rPr lang="fa-IR" sz="2000" dirty="0">
                <a:cs typeface="2  Davat" pitchFamily="2" charset="-78"/>
              </a:rPr>
            </a:br>
            <a:r>
              <a:rPr lang="fa-IR" sz="2000" dirty="0">
                <a:cs typeface="2  Davat" pitchFamily="2" charset="-78"/>
              </a:rPr>
              <a:t>    برنامه ریزی جهت بازدید دوره ای روند مراقبت و استفاده صحیح از دستگاه های بالینی توسط تیم تجهیزات پزشکی</a:t>
            </a:r>
            <a:br>
              <a:rPr lang="fa-IR" sz="2000" dirty="0">
                <a:cs typeface="2  Davat" pitchFamily="2" charset="-78"/>
              </a:rPr>
            </a:br>
            <a:r>
              <a:rPr lang="fa-IR" sz="2000" dirty="0">
                <a:cs typeface="2  Davat" pitchFamily="2" charset="-78"/>
              </a:rPr>
              <a:t>    برنامه ریزی جهت خلوص سنجی اکسیژن از بد ورود</a:t>
            </a:r>
            <a:br>
              <a:rPr lang="fa-IR" sz="2000" dirty="0">
                <a:cs typeface="2  Davat" pitchFamily="2" charset="-78"/>
              </a:rPr>
            </a:br>
            <a:r>
              <a:rPr lang="fa-IR" sz="2000" dirty="0">
                <a:cs typeface="2  Davat" pitchFamily="2" charset="-78"/>
              </a:rPr>
              <a:t>    برنامه ریزی جهت بازدید منظم ازاکسژن ساز ها و مستند سازی</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2" y="12046"/>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6" y="4221088"/>
            <a:ext cx="5238750" cy="2732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4365104"/>
            <a:ext cx="3799090" cy="24858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135181"/>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628800"/>
            <a:ext cx="8110538" cy="792162"/>
          </a:xfrm>
        </p:spPr>
        <p:txBody>
          <a:bodyPr/>
          <a:lstStyle/>
          <a:p>
            <a:pPr algn="r"/>
            <a:r>
              <a:rPr lang="fa-IR" sz="1800" dirty="0" smtClean="0">
                <a:cs typeface="2  Davat" pitchFamily="2" charset="-78"/>
              </a:rPr>
              <a:t>روز </a:t>
            </a:r>
            <a:r>
              <a:rPr lang="fa-IR" sz="1800" dirty="0">
                <a:cs typeface="2  Davat" pitchFamily="2" charset="-78"/>
              </a:rPr>
              <a:t>13 بهمن ماه سال 1403، با هدف افزایش آگاهی پرسنل کنفرانس درون بخشی دراتاق عمل با حضور مریم زند عاشوری- سرپرست مدیریت خدمات پرستاری ، کارشناسان دفتر پرستاری، سرپرستار و پرسنل اتاق عمل در این بخش برگزار گردید.</a:t>
            </a:r>
            <a:br>
              <a:rPr lang="fa-IR" sz="1800" dirty="0">
                <a:cs typeface="2  Davat" pitchFamily="2" charset="-78"/>
              </a:rPr>
            </a:br>
            <a:r>
              <a:rPr lang="fa-IR" sz="1800" dirty="0">
                <a:cs typeface="2  Davat" pitchFamily="2" charset="-78"/>
              </a:rPr>
              <a:t>در این جلسه ضمن ارائه مطالبی درباره تفسیر گازهای خون شریانی ، به بررسی مشکلات و نحوه ارائه خدمت به بیماران در این بخش در این حیطه پرداخته شد</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در حیطه ایمنی:  مرور جایگاه های مسئول ایمنی و شرح وظیفه ، بازخوانی سناریو </a:t>
            </a:r>
            <a:r>
              <a:rPr lang="fa-IR" sz="1800" dirty="0" smtClean="0">
                <a:cs typeface="2  Davat" pitchFamily="2" charset="-78"/>
              </a:rPr>
              <a:t>های رخداده </a:t>
            </a:r>
            <a:r>
              <a:rPr lang="fa-IR" sz="1800" dirty="0">
                <a:cs typeface="2  Davat" pitchFamily="2" charset="-78"/>
              </a:rPr>
              <a:t>در ماه گذشته ، نحوه خود اظهاری در بخش اتاق </a:t>
            </a:r>
            <a:r>
              <a:rPr lang="fa-IR" sz="1800" dirty="0" smtClean="0">
                <a:cs typeface="2  Davat" pitchFamily="2" charset="-78"/>
              </a:rPr>
              <a:t>عمل</a:t>
            </a:r>
            <a:br>
              <a:rPr lang="fa-IR" sz="1800" dirty="0" smtClean="0">
                <a:cs typeface="2  Davat" pitchFamily="2" charset="-78"/>
              </a:rPr>
            </a:br>
            <a:endParaRPr lang="en-US" sz="1800" dirty="0">
              <a:cs typeface="2  Davat" pitchFamily="2" charset="-78"/>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778954"/>
            <a:ext cx="5238750" cy="3068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230" y="3789040"/>
            <a:ext cx="4004606" cy="3068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043608"/>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566" y="1052736"/>
            <a:ext cx="8110538" cy="792162"/>
          </a:xfrm>
        </p:spPr>
        <p:txBody>
          <a:bodyPr/>
          <a:lstStyle/>
          <a:p>
            <a:pPr algn="r"/>
            <a:r>
              <a:rPr lang="fa-IR" sz="1800" dirty="0" smtClean="0">
                <a:cs typeface="2  Davat" pitchFamily="2" charset="-78"/>
              </a:rPr>
              <a:t>روز </a:t>
            </a:r>
            <a:r>
              <a:rPr lang="fa-IR" sz="1800" dirty="0">
                <a:cs typeface="2  Davat" pitchFamily="2" charset="-78"/>
              </a:rPr>
              <a:t>13 بهمن ماه سال 1403، جلسه سنجه خوانی با حضور مریم زند عاشوری- سرپرست مدیریت خدمات پرستاری، مسئولین فنی داروخانه های سرپایی و بستری کارشناس </a:t>
            </a:r>
            <a:r>
              <a:rPr lang="fa-IR" sz="1800" dirty="0" smtClean="0">
                <a:cs typeface="2  Davat" pitchFamily="2" charset="-78"/>
              </a:rPr>
              <a:t>هماهنگ </a:t>
            </a:r>
            <a:r>
              <a:rPr lang="fa-IR" sz="1800" dirty="0">
                <a:cs typeface="2  Davat" pitchFamily="2" charset="-78"/>
              </a:rPr>
              <a:t>کننده ایمنی بیمار، مسئول بهبود کیفیت بیمارستان در دفتر مدیریت خدمات پرستاری این مرکز برگزار گردید.</a:t>
            </a:r>
            <a:br>
              <a:rPr lang="fa-IR" sz="1800" dirty="0">
                <a:cs typeface="2  Davat" pitchFamily="2" charset="-78"/>
              </a:rPr>
            </a:br>
            <a:r>
              <a:rPr lang="fa-IR" sz="1800" dirty="0">
                <a:cs typeface="2  Davat" pitchFamily="2" charset="-78"/>
              </a:rPr>
              <a:t>در این جلسه سنجه های اعتبار بخشی محور مدیریت دارویی بصورت محور به محور بررسی شد و اقدامات انجام شده در هر حیطه بررسی گردید و اولویت بندی های لازم  جهت انجام برخی موارد صورت گرفت</a:t>
            </a:r>
            <a:endParaRPr lang="en-US" sz="1800" dirty="0">
              <a:cs typeface="2  Davat" pitchFamily="2" charset="-78"/>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86" y="4572000"/>
            <a:ext cx="411677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4645520"/>
            <a:ext cx="514806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48880"/>
            <a:ext cx="4914206" cy="27035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877"/>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020203"/>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1" y="620688"/>
            <a:ext cx="8110538" cy="792162"/>
          </a:xfrm>
        </p:spPr>
        <p:txBody>
          <a:bodyPr/>
          <a:lstStyle/>
          <a:p>
            <a:pPr algn="r"/>
            <a:r>
              <a:rPr lang="fa-IR" sz="1800" dirty="0" smtClean="0">
                <a:cs typeface="2  Davat" pitchFamily="2" charset="-78"/>
              </a:rPr>
              <a:t>روز </a:t>
            </a:r>
            <a:r>
              <a:rPr lang="fa-IR" sz="1800" dirty="0">
                <a:cs typeface="2  Davat" pitchFamily="2" charset="-78"/>
              </a:rPr>
              <a:t>سوم بهمن ماه سال1403، جلسه ای با حضور دکتر هومن رفیعی- رئیس بیماستان، سرپرست خدمات پرستاری، کارشناس هماهنگ کننده ایمنی بیمار، سرپرستار و پرسنل بخش </a:t>
            </a:r>
            <a:r>
              <a:rPr lang="fa-IR" sz="1800" dirty="0" smtClean="0">
                <a:cs typeface="2  Davat" pitchFamily="2" charset="-78"/>
              </a:rPr>
              <a:t> آی سی یودر </a:t>
            </a:r>
            <a:r>
              <a:rPr lang="fa-IR" sz="1800" dirty="0">
                <a:cs typeface="2  Davat" pitchFamily="2" charset="-78"/>
              </a:rPr>
              <a:t>دفتر ریاست این مرکز برگزار گردید.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جلسه به بررسی وقایع ناخواسته و مشکلات و کمبودهای بخش </a:t>
            </a:r>
            <a:r>
              <a:rPr lang="fa-IR" sz="1800" dirty="0" smtClean="0">
                <a:cs typeface="2  Davat" pitchFamily="2" charset="-78"/>
              </a:rPr>
              <a:t> آی سی یو در </a:t>
            </a:r>
            <a:r>
              <a:rPr lang="fa-IR" sz="1800" dirty="0">
                <a:cs typeface="2  Davat" pitchFamily="2" charset="-78"/>
              </a:rPr>
              <a:t>حیطه مراقبت بالینی پرداخته شد.با حضور اعضاء رایزنی های لازم جهت حل چالش ها با رعایت اولویت ها انجام </a:t>
            </a:r>
            <a:r>
              <a:rPr lang="fa-IR" sz="1800" dirty="0" smtClean="0">
                <a:cs typeface="2  Davat" pitchFamily="2" charset="-78"/>
              </a:rPr>
              <a:t>گرفت</a:t>
            </a:r>
            <a:endParaRPr lang="en-US" sz="1800" dirty="0">
              <a:cs typeface="2  Davat" pitchFamily="2" charset="-78"/>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0"/>
            <a:ext cx="3526849"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291471"/>
            <a:ext cx="472514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6849" y="4590803"/>
            <a:ext cx="5617151"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5067"/>
            <a:ext cx="4139952" cy="26551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681404"/>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6632"/>
            <a:ext cx="8291513" cy="3709987"/>
          </a:xfrm>
        </p:spPr>
        <p:txBody>
          <a:bodyPr/>
          <a:lstStyle/>
          <a:p>
            <a:pPr marL="0" indent="0" algn="r">
              <a:buNone/>
            </a:pPr>
            <a:r>
              <a:rPr lang="fa-IR" sz="1800" dirty="0" smtClean="0">
                <a:cs typeface="2  Davat" pitchFamily="2" charset="-78"/>
              </a:rPr>
              <a:t>راند </a:t>
            </a:r>
            <a:r>
              <a:rPr lang="fa-IR" sz="1800" dirty="0">
                <a:cs typeface="2  Davat" pitchFamily="2" charset="-78"/>
              </a:rPr>
              <a:t>هفتگی منتور آموزشی با حضور سوپر وایزر آموزشی و کارشناس ایمنی بیمارستان شهید بهشتی بندرانزلی از بخش </a:t>
            </a:r>
            <a:r>
              <a:rPr lang="fa-IR" sz="1800" dirty="0" smtClean="0">
                <a:cs typeface="2  Davat" pitchFamily="2" charset="-78"/>
              </a:rPr>
              <a:t> </a:t>
            </a:r>
            <a:r>
              <a:rPr lang="fa-IR" sz="1800" dirty="0">
                <a:cs typeface="2  Davat" pitchFamily="2" charset="-78"/>
              </a:rPr>
              <a:t>درمانی </a:t>
            </a:r>
            <a:r>
              <a:rPr lang="fa-IR" sz="1800" dirty="0" smtClean="0">
                <a:cs typeface="2  Davat" pitchFamily="2" charset="-78"/>
              </a:rPr>
              <a:t> اورژانس انجام </a:t>
            </a:r>
            <a:r>
              <a:rPr lang="fa-IR" sz="1800" dirty="0">
                <a:cs typeface="2  Davat" pitchFamily="2" charset="-78"/>
              </a:rPr>
              <a:t>گرفت.</a:t>
            </a:r>
          </a:p>
          <a:p>
            <a:pPr marL="0" indent="0" algn="r">
              <a:buNone/>
            </a:pPr>
            <a:r>
              <a:rPr lang="fa-IR" sz="1800" dirty="0">
                <a:cs typeface="2  Davat" pitchFamily="2" charset="-78"/>
              </a:rPr>
              <a:t>در این راند به باز آموزی مواردی از جمله  الکتروشوک، تزریق خون و عارضه های آن و دارو تجهیزات ترالی اورژانس و...  پرداخته شد.</a:t>
            </a:r>
            <a:endParaRPr lang="en-US" sz="1800" dirty="0">
              <a:cs typeface="2  Davat" pitchFamily="2" charset="-78"/>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6" y="2780928"/>
            <a:ext cx="4495043" cy="40781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80928"/>
            <a:ext cx="4572000" cy="40781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911998"/>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052736"/>
            <a:ext cx="8110538" cy="792162"/>
          </a:xfrm>
        </p:spPr>
        <p:txBody>
          <a:bodyPr/>
          <a:lstStyle/>
          <a:p>
            <a:pPr algn="r"/>
            <a:r>
              <a:rPr lang="fa-IR" sz="2000" dirty="0">
                <a:cs typeface="2  Davat" pitchFamily="2" charset="-78"/>
              </a:rPr>
              <a:t>به گزارش روابط عمومی بیمارستان شهید بهشتی بندرانزلی؛ ظهر امروز 18 بهمن ماه  سال جاری، جلسه بحران و بلایا با حضور علی عرفانی- مدیریت بیمارستان و مسئولین بخش ها در دفتر ریاست این مرکز برگزار گردید.</a:t>
            </a:r>
            <a:br>
              <a:rPr lang="fa-IR" sz="2000" dirty="0">
                <a:cs typeface="2  Davat" pitchFamily="2" charset="-78"/>
              </a:rPr>
            </a:br>
            <a:r>
              <a:rPr lang="fa-IR" sz="2000" dirty="0">
                <a:cs typeface="2  Davat" pitchFamily="2" charset="-78"/>
              </a:rPr>
              <a:t/>
            </a:r>
            <a:br>
              <a:rPr lang="fa-IR" sz="2000" dirty="0">
                <a:cs typeface="2  Davat" pitchFamily="2" charset="-78"/>
              </a:rPr>
            </a:br>
            <a:r>
              <a:rPr lang="fa-IR" sz="2000" dirty="0">
                <a:cs typeface="2  Davat" pitchFamily="2" charset="-78"/>
              </a:rPr>
              <a:t>در این جلسه ضمن مرور عملکرد و ارزیابی تیم بحران، به بررسی مشکلات و نیازها پرداخته شد و تصمیمات لازم جهت رفع چالش ها نیز اتخاذ گردی</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8300"/>
            <a:ext cx="435597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4572000"/>
            <a:ext cx="474928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40711"/>
            <a:ext cx="435597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2302300"/>
            <a:ext cx="478802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81391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92696"/>
            <a:ext cx="8110538" cy="792162"/>
          </a:xfrm>
        </p:spPr>
        <p:txBody>
          <a:bodyPr/>
          <a:lstStyle/>
          <a:p>
            <a:pPr algn="r"/>
            <a:r>
              <a:rPr lang="fa-IR" sz="1800" dirty="0" smtClean="0">
                <a:cs typeface="2  Davat" pitchFamily="2" charset="-78"/>
              </a:rPr>
              <a:t>صبح روز </a:t>
            </a:r>
            <a:r>
              <a:rPr lang="fa-IR" sz="1800" dirty="0">
                <a:cs typeface="2  Davat" pitchFamily="2" charset="-78"/>
              </a:rPr>
              <a:t>دوم دی ماه سال جاری، در جهت بهبود خدمت رسانی به مراجعین، جلسه </a:t>
            </a:r>
            <a:r>
              <a:rPr lang="fa-IR" sz="1800" dirty="0" smtClean="0">
                <a:cs typeface="2  Davat" pitchFamily="2" charset="-78"/>
              </a:rPr>
              <a:t>ی ماهانه با سرپرستاران با </a:t>
            </a:r>
            <a:r>
              <a:rPr lang="fa-IR" sz="1800" dirty="0">
                <a:cs typeface="2  Davat" pitchFamily="2" charset="-78"/>
              </a:rPr>
              <a:t>حضور مریم زند عاشوری- سرپرست خدمات پرستاری بیمارستان،  </a:t>
            </a:r>
            <a:r>
              <a:rPr lang="fa-IR" sz="1800" dirty="0" smtClean="0">
                <a:cs typeface="2  Davat" pitchFamily="2" charset="-78"/>
              </a:rPr>
              <a:t>کارشناس ایمنی و سوپروایزر آموزشی و </a:t>
            </a:r>
            <a:r>
              <a:rPr lang="fa-IR" sz="1800" dirty="0">
                <a:cs typeface="2  Davat" pitchFamily="2" charset="-78"/>
              </a:rPr>
              <a:t>سرپرستاران بخش ها در دفتر خدمات پرستاری این مرکز برگزار گردید.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 در این جلسه </a:t>
            </a:r>
            <a:r>
              <a:rPr lang="fa-IR" sz="1800" dirty="0" smtClean="0">
                <a:cs typeface="2  Davat" pitchFamily="2" charset="-78"/>
              </a:rPr>
              <a:t> به بیان شاخص های ایمنی سه ماهه سوم و موارد مشاهده شده در بازدید های میدانی اشاره شد همچنین تاکید شده اقدامات اجرایی جهت اصلاح رفتار بالینی پرسنل بایستی صورت گیرد.</a:t>
            </a:r>
            <a:endParaRPr lang="fa-IR" sz="1800" dirty="0">
              <a:cs typeface="2  Davat"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 y="-2405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 y="4365104"/>
            <a:ext cx="4644763" cy="25590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0" y="2079159"/>
            <a:ext cx="4666247"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077072"/>
            <a:ext cx="4614569" cy="27809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820193"/>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88640"/>
            <a:ext cx="8470578" cy="2664296"/>
          </a:xfrm>
        </p:spPr>
        <p:txBody>
          <a:bodyPr/>
          <a:lstStyle/>
          <a:p>
            <a:pPr algn="r"/>
            <a:r>
              <a:rPr lang="fa-IR" sz="1800" b="1" dirty="0">
                <a:latin typeface="vazir"/>
                <a:cs typeface="B Davat" pitchFamily="2" charset="-78"/>
              </a:rPr>
              <a:t>به گزارش روابط عمومی بیمارستان شهید بهشتی بندرانزلی؛ راند هفتگی منتور آموزشی با حضور سوپر وایزر آموزشی و کارشناس ایمنی بیمارستان شهید بهشتی بندرانزلی از بخش های درمانی انجام گرفت.</a:t>
            </a:r>
            <a:r>
              <a:rPr lang="fa-IR" sz="1800" dirty="0">
                <a:cs typeface="B Davat" pitchFamily="2" charset="-78"/>
              </a:rPr>
              <a:t/>
            </a:r>
            <a:br>
              <a:rPr lang="fa-IR" sz="1800" dirty="0">
                <a:cs typeface="B Davat" pitchFamily="2" charset="-78"/>
              </a:rPr>
            </a:br>
            <a:r>
              <a:rPr lang="fa-IR" sz="1800" b="1" dirty="0">
                <a:latin typeface="vazir"/>
                <a:cs typeface="B Davat" pitchFamily="2" charset="-78"/>
              </a:rPr>
              <a:t>در این راند به باز آموزی مواردی از جمله  الکتروشوک، تزریق خون و عارضه های آن و دارو تجهیزات ترالی اورژانس و...  پرداخته شد</a:t>
            </a:r>
            <a:endParaRPr lang="fa-IR" sz="1800" dirty="0">
              <a:cs typeface="B Davat" pitchFamily="2" charset="-78"/>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72" y="4107647"/>
            <a:ext cx="4135188" cy="2683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107647"/>
            <a:ext cx="4829164" cy="26697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202151"/>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774506"/>
            <a:ext cx="5535340" cy="792162"/>
          </a:xfrm>
        </p:spPr>
        <p:txBody>
          <a:bodyPr/>
          <a:lstStyle/>
          <a:p>
            <a:pPr algn="r"/>
            <a:r>
              <a:rPr lang="fa-IR" sz="2000" dirty="0">
                <a:cs typeface="2  Davat" pitchFamily="2" charset="-78"/>
              </a:rPr>
              <a:t>به گزارش روابط عمومی بیمارستان شهید بهشتی بندرانزلی؛ راند هفتگی منتور آموزشی با حضور ماندانا کاظمی- سوپر وایزر آموزشی و طلعت غلامین- کارشناس ایمنی بیمارستان شهید بهشتی بندرانزلی از بخش </a:t>
            </a:r>
            <a:r>
              <a:rPr lang="fa-IR" sz="2000" dirty="0" smtClean="0">
                <a:cs typeface="2  Davat" pitchFamily="2" charset="-78"/>
              </a:rPr>
              <a:t> آی سی یو انجام </a:t>
            </a:r>
            <a:r>
              <a:rPr lang="fa-IR" sz="2000" dirty="0">
                <a:cs typeface="2  Davat" pitchFamily="2" charset="-78"/>
              </a:rPr>
              <a:t>گرفت.</a:t>
            </a:r>
            <a:br>
              <a:rPr lang="fa-IR" sz="2000" dirty="0">
                <a:cs typeface="2  Davat" pitchFamily="2" charset="-78"/>
              </a:rPr>
            </a:br>
            <a:r>
              <a:rPr lang="fa-IR" sz="2000" dirty="0">
                <a:cs typeface="2  Davat" pitchFamily="2" charset="-78"/>
              </a:rPr>
              <a:t>در این راند به باز آموزی مواردی از جمله  الکتروشوک، تزریق خون و عارضه های آن و دارو تجهیزات ترالی اورژانس و...  پرداخته شد</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531" y="2564904"/>
            <a:ext cx="4787543" cy="42860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 y="2492896"/>
            <a:ext cx="4637738" cy="4365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07704"/>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634" y="476672"/>
            <a:ext cx="8110538" cy="2017713"/>
          </a:xfrm>
        </p:spPr>
        <p:txBody>
          <a:bodyPr/>
          <a:lstStyle/>
          <a:p>
            <a:pPr algn="r"/>
            <a:r>
              <a:rPr lang="fa-IR" sz="1800" dirty="0" smtClean="0">
                <a:cs typeface="2  Davat" pitchFamily="2" charset="-78"/>
              </a:rPr>
              <a:t>اروز </a:t>
            </a:r>
            <a:r>
              <a:rPr lang="fa-IR" sz="1800" dirty="0">
                <a:cs typeface="2  Davat" pitchFamily="2" charset="-78"/>
              </a:rPr>
              <a:t>27 بهمن ماه  سال1403، در راستای توانمند سازی ، ارتقاء آگاهی و عملکرد پرسنل کادر درمان بیمارستان شهید بهشتی بندرانزلی وبینار " بیوتروریسم و پدافند هسته ای " به همت ماندانا کاظمی- مسئول آموزش بیمارستان و ارائه طلعت غلامین- کارشناس ایمنی بیمار برگزار گردید.</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1" y="476672"/>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7" descr="https://anzalih.gums.ac.ir/uploads/79/2024/Mar/03/IMG_9907.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8822"/>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22181"/>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23" y="619200"/>
            <a:ext cx="8400554" cy="1950357"/>
          </a:xfrm>
        </p:spPr>
        <p:txBody>
          <a:bodyPr/>
          <a:lstStyle/>
          <a:p>
            <a:pPr algn="r"/>
            <a:r>
              <a:rPr lang="fa-IR" sz="1800" dirty="0" smtClean="0">
                <a:cs typeface="2  Davat" pitchFamily="2" charset="-78"/>
              </a:rPr>
              <a:t>صبح اروز </a:t>
            </a:r>
            <a:r>
              <a:rPr lang="fa-IR" sz="1800" dirty="0">
                <a:cs typeface="2  Davat" pitchFamily="2" charset="-78"/>
              </a:rPr>
              <a:t>17 بهمن ماه سال 1403، با هدف افزایش آگاهی پرسنل کنفرانس درون بخشی در بخش </a:t>
            </a:r>
            <a:r>
              <a:rPr lang="fa-IR" sz="1800" dirty="0" smtClean="0">
                <a:cs typeface="2  Davat" pitchFamily="2" charset="-78"/>
              </a:rPr>
              <a:t>با </a:t>
            </a:r>
            <a:r>
              <a:rPr lang="fa-IR" sz="1800" dirty="0">
                <a:cs typeface="2  Davat" pitchFamily="2" charset="-78"/>
              </a:rPr>
              <a:t>حضور مریم زند عاشوری- سرپرست مدیریت خدمات پرستاری ، کارشناس </a:t>
            </a:r>
            <a:r>
              <a:rPr lang="fa-IR" sz="1800" dirty="0" smtClean="0">
                <a:cs typeface="2  Davat" pitchFamily="2" charset="-78"/>
              </a:rPr>
              <a:t>ایمنی بیمار ، </a:t>
            </a:r>
            <a:r>
              <a:rPr lang="fa-IR" sz="1800" dirty="0">
                <a:cs typeface="2  Davat" pitchFamily="2" charset="-78"/>
              </a:rPr>
              <a:t>سرپرستار و پرسنل </a:t>
            </a:r>
            <a:r>
              <a:rPr lang="fa-IR" sz="1800" dirty="0" smtClean="0">
                <a:cs typeface="2  Davat" pitchFamily="2" charset="-78"/>
              </a:rPr>
              <a:t>در </a:t>
            </a:r>
            <a:r>
              <a:rPr lang="fa-IR" sz="1800" dirty="0">
                <a:cs typeface="2  Davat" pitchFamily="2" charset="-78"/>
              </a:rPr>
              <a:t>این بخش برگزار گردید.</a:t>
            </a:r>
            <a:br>
              <a:rPr lang="fa-IR" sz="1800" dirty="0">
                <a:cs typeface="2  Davat" pitchFamily="2" charset="-78"/>
              </a:rPr>
            </a:br>
            <a:r>
              <a:rPr lang="fa-IR" sz="1800" dirty="0">
                <a:cs typeface="2  Davat" pitchFamily="2" charset="-78"/>
              </a:rPr>
              <a:t>در این جلسه خانم بتول جماهن- کارشناس پرستاری بخش </a:t>
            </a:r>
            <a:r>
              <a:rPr lang="fa-IR" sz="1800" dirty="0" smtClean="0">
                <a:cs typeface="2  Davat" pitchFamily="2" charset="-78"/>
              </a:rPr>
              <a:t>به </a:t>
            </a:r>
            <a:r>
              <a:rPr lang="fa-IR" sz="1800" dirty="0">
                <a:cs typeface="2  Davat" pitchFamily="2" charset="-78"/>
              </a:rPr>
              <a:t>ارائه مطالبی درباره تحویه مکانیکی، انواع مدهای ونتیلاتورهای تنفسی و... پرداخت</a:t>
            </a:r>
            <a:endParaRPr lang="en-US" sz="1800" dirty="0">
              <a:cs typeface="2  Davat"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 y="4611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https://anzalih.gums.ac.ir/uploads/79/2023/Aug/07/IMG_1871.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6" y="3501008"/>
            <a:ext cx="4176334" cy="33569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883" y="3717032"/>
            <a:ext cx="4863778" cy="31409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891370"/>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188640"/>
            <a:ext cx="8098697" cy="2800767"/>
          </a:xfrm>
          <a:prstGeom prst="rect">
            <a:avLst/>
          </a:prstGeom>
          <a:noFill/>
        </p:spPr>
        <p:txBody>
          <a:bodyPr wrap="square" rtlCol="0">
            <a:spAutoFit/>
          </a:bodyPr>
          <a:lstStyle/>
          <a:p>
            <a:pPr algn="r"/>
            <a:r>
              <a:rPr lang="fa-IR" sz="1600" dirty="0" smtClean="0">
                <a:cs typeface="2  Davat" pitchFamily="2" charset="-78"/>
              </a:rPr>
              <a:t>روز </a:t>
            </a:r>
            <a:r>
              <a:rPr lang="fa-IR" sz="1600" dirty="0">
                <a:cs typeface="2  Davat" pitchFamily="2" charset="-78"/>
              </a:rPr>
              <a:t>17 بهمن ماه سال جاری؛ جلسه بررسی مشکلات بخش های داخلی </a:t>
            </a:r>
            <a:r>
              <a:rPr lang="fa-IR" sz="1600" dirty="0" smtClean="0">
                <a:cs typeface="2  Davat" pitchFamily="2" charset="-78"/>
              </a:rPr>
              <a:t>وآی سی یو </a:t>
            </a:r>
            <a:r>
              <a:rPr lang="en-US" sz="1600" dirty="0" smtClean="0">
                <a:cs typeface="2  Davat" pitchFamily="2" charset="-78"/>
              </a:rPr>
              <a:t> </a:t>
            </a:r>
          </a:p>
          <a:p>
            <a:pPr algn="r"/>
            <a:r>
              <a:rPr lang="fa-IR" sz="1600" dirty="0" smtClean="0">
                <a:cs typeface="2  Davat" pitchFamily="2" charset="-78"/>
              </a:rPr>
              <a:t>با حضور مترون و سوپروایزر بالینی و کارشناس ایمنی بیمار و </a:t>
            </a:r>
            <a:r>
              <a:rPr lang="fa-IR" sz="1600" dirty="0">
                <a:cs typeface="2  Davat" pitchFamily="2" charset="-78"/>
              </a:rPr>
              <a:t>سرپرستاران این دو بخش در دفتر مدیریت خدمات پرستاری بیمارستان برگزار گردید.</a:t>
            </a:r>
          </a:p>
          <a:p>
            <a:pPr algn="r"/>
            <a:endParaRPr lang="fa-IR" sz="1600" dirty="0">
              <a:cs typeface="2  Davat" pitchFamily="2" charset="-78"/>
            </a:endParaRPr>
          </a:p>
          <a:p>
            <a:pPr algn="r"/>
            <a:r>
              <a:rPr lang="fa-IR" sz="1600" dirty="0">
                <a:cs typeface="2  Davat" pitchFamily="2" charset="-78"/>
              </a:rPr>
              <a:t>در این جلسه به بررسی موارد زیر پرداخته شد:</a:t>
            </a:r>
          </a:p>
          <a:p>
            <a:pPr algn="r"/>
            <a:endParaRPr lang="fa-IR" sz="1600" dirty="0">
              <a:cs typeface="2  Davat" pitchFamily="2" charset="-78"/>
            </a:endParaRPr>
          </a:p>
          <a:p>
            <a:pPr algn="r"/>
            <a:r>
              <a:rPr lang="fa-IR" sz="1600" dirty="0">
                <a:cs typeface="2  Davat" pitchFamily="2" charset="-78"/>
              </a:rPr>
              <a:t> - اجرای تحویل صحیح بیماران طبق ابزار </a:t>
            </a:r>
            <a:r>
              <a:rPr lang="en-US" sz="1600" dirty="0">
                <a:cs typeface="2  Davat" pitchFamily="2" charset="-78"/>
              </a:rPr>
              <a:t>ISBAR</a:t>
            </a:r>
          </a:p>
          <a:p>
            <a:pPr algn="r"/>
            <a:endParaRPr lang="en-US" sz="1600" dirty="0">
              <a:cs typeface="2  Davat" pitchFamily="2" charset="-78"/>
            </a:endParaRPr>
          </a:p>
          <a:p>
            <a:pPr algn="r"/>
            <a:r>
              <a:rPr lang="en-US" sz="1600" dirty="0">
                <a:cs typeface="2  Davat" pitchFamily="2" charset="-78"/>
              </a:rPr>
              <a:t>- </a:t>
            </a:r>
            <a:r>
              <a:rPr lang="fa-IR" sz="1600" dirty="0">
                <a:cs typeface="2  Davat" pitchFamily="2" charset="-78"/>
              </a:rPr>
              <a:t>مستندسازی صحیح اقدامات پرستاری</a:t>
            </a:r>
          </a:p>
          <a:p>
            <a:pPr algn="r"/>
            <a:endParaRPr lang="fa-IR" sz="1600" dirty="0">
              <a:cs typeface="2  Davat" pitchFamily="2" charset="-78"/>
            </a:endParaRPr>
          </a:p>
          <a:p>
            <a:pPr algn="r"/>
            <a:r>
              <a:rPr lang="fa-IR" sz="1600" dirty="0">
                <a:cs typeface="2  Davat" pitchFamily="2" charset="-78"/>
              </a:rPr>
              <a:t>- ارائه خدمات ایمن طبق استاندارها</a:t>
            </a:r>
            <a:endParaRPr lang="fa-IR" sz="1600" dirty="0" smtClean="0">
              <a:cs typeface="2  Davat" pitchFamily="2" charset="-78"/>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2" y="2132856"/>
            <a:ext cx="5238750" cy="24714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 y="4572000"/>
            <a:ext cx="4273827"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9" y="4599052"/>
            <a:ext cx="483770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473958"/>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2656"/>
            <a:ext cx="8110538" cy="792162"/>
          </a:xfrm>
        </p:spPr>
        <p:txBody>
          <a:bodyPr/>
          <a:lstStyle/>
          <a:p>
            <a:pPr algn="r"/>
            <a:r>
              <a:rPr lang="fa-IR" sz="1400" dirty="0" smtClean="0">
                <a:cs typeface="2  Davat" pitchFamily="2" charset="-78"/>
              </a:rPr>
              <a:t>ظهر روز </a:t>
            </a:r>
            <a:r>
              <a:rPr lang="fa-IR" sz="1400" dirty="0">
                <a:cs typeface="2  Davat" pitchFamily="2" charset="-78"/>
              </a:rPr>
              <a:t>چهارم اسفند ماه سال جاری، بدنبال هشدار قرمز هواشناسی جلسه بحران و بلایا با حضور هومن رفیعی- رئیس بیمارستان و مسئولین بخش ها در دفتر ریاست این مرکز برگزار گردید.</a:t>
            </a:r>
            <a:br>
              <a:rPr lang="fa-IR" sz="1400" dirty="0">
                <a:cs typeface="2  Davat" pitchFamily="2" charset="-78"/>
              </a:rPr>
            </a:br>
            <a:r>
              <a:rPr lang="fa-IR" sz="1400" dirty="0">
                <a:cs typeface="2  Davat" pitchFamily="2" charset="-78"/>
              </a:rPr>
              <a:t/>
            </a:r>
            <a:br>
              <a:rPr lang="fa-IR" sz="1400" dirty="0">
                <a:cs typeface="2  Davat" pitchFamily="2" charset="-78"/>
              </a:rPr>
            </a:br>
            <a:r>
              <a:rPr lang="fa-IR" sz="1400" dirty="0">
                <a:cs typeface="2  Davat" pitchFamily="2" charset="-78"/>
              </a:rPr>
              <a:t> جلسه دکتر رفیعی ضمن تاکید بسیار برهماهنگی و تعامل بیشتر بین بخش ها و پرسنل، بر استفاده صحیح  از تجهیزات پزشکی اشاره نمود.</a:t>
            </a:r>
            <a:br>
              <a:rPr lang="fa-IR" sz="1400" dirty="0">
                <a:cs typeface="2  Davat" pitchFamily="2" charset="-78"/>
              </a:rPr>
            </a:br>
            <a:r>
              <a:rPr lang="fa-IR" sz="1400" dirty="0">
                <a:cs typeface="2  Davat" pitchFamily="2" charset="-78"/>
              </a:rPr>
              <a:t/>
            </a:r>
            <a:br>
              <a:rPr lang="fa-IR" sz="1400" dirty="0">
                <a:cs typeface="2  Davat" pitchFamily="2" charset="-78"/>
              </a:rPr>
            </a:br>
            <a:r>
              <a:rPr lang="fa-IR" sz="1400" dirty="0">
                <a:cs typeface="2  Davat" pitchFamily="2" charset="-78"/>
              </a:rPr>
              <a:t>  در این جلسه ضمن مرور عملکرد و ارزیابی تیم بحران، به بررسی مشکلات و نیازها پرداخته شد و تصمیمات لازم جهت رفع چالش ها نیز اتخاذ گردید</a:t>
            </a:r>
            <a:endParaRPr lang="en-US" sz="1400" dirty="0">
              <a:cs typeface="2  Davat" pitchFamily="2" charset="-78"/>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74183"/>
            <a:ext cx="3749357" cy="22715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340" y="4734223"/>
            <a:ext cx="3429000" cy="19114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60984"/>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2499" y="2276872"/>
            <a:ext cx="3429000" cy="2520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6797" y="4393877"/>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824" y="2348879"/>
            <a:ext cx="2714675" cy="21902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409937"/>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400" dirty="0" smtClean="0">
                <a:cs typeface="B Davat" pitchFamily="2" charset="-78"/>
              </a:rPr>
              <a:t>بازدید مدیریتی ایمنی </a:t>
            </a:r>
            <a:br>
              <a:rPr lang="fa-IR" sz="2400" dirty="0" smtClean="0">
                <a:cs typeface="B Davat" pitchFamily="2" charset="-78"/>
              </a:rPr>
            </a:br>
            <a:r>
              <a:rPr lang="en-US" sz="2400" dirty="0" smtClean="0">
                <a:cs typeface="B Davat" pitchFamily="2" charset="-78"/>
              </a:rPr>
              <a:t>ICU</a:t>
            </a:r>
            <a:r>
              <a:rPr lang="fa-IR" sz="2400" dirty="0">
                <a:cs typeface="B Davat" pitchFamily="2" charset="-78"/>
              </a:rPr>
              <a:t/>
            </a:r>
            <a:br>
              <a:rPr lang="fa-IR" sz="2400" dirty="0">
                <a:cs typeface="B Davat" pitchFamily="2" charset="-78"/>
              </a:rPr>
            </a:br>
            <a:r>
              <a:rPr lang="fa-IR" sz="2400" dirty="0" smtClean="0">
                <a:cs typeface="B Davat" pitchFamily="2" charset="-78"/>
              </a:rPr>
              <a:t>اسفند</a:t>
            </a:r>
            <a:endParaRPr lang="en-US" sz="2400" dirty="0">
              <a:cs typeface="B Davat"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5105"/>
            <a:ext cx="4572000" cy="24928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03445"/>
            <a:ext cx="4572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72000"/>
            <a:ext cx="4572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910954"/>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400" dirty="0" smtClean="0">
                <a:cs typeface="B Davat" pitchFamily="2" charset="-78"/>
              </a:rPr>
              <a:t>بازدید مدیریتی ایمنی</a:t>
            </a:r>
            <a:r>
              <a:rPr lang="en-US" sz="2400" dirty="0" smtClean="0">
                <a:cs typeface="B Davat" pitchFamily="2" charset="-78"/>
              </a:rPr>
              <a:t/>
            </a:r>
            <a:br>
              <a:rPr lang="en-US" sz="2400" dirty="0" smtClean="0">
                <a:cs typeface="B Davat" pitchFamily="2" charset="-78"/>
              </a:rPr>
            </a:br>
            <a:r>
              <a:rPr lang="en-US" sz="2400" dirty="0" smtClean="0">
                <a:cs typeface="B Davat" pitchFamily="2" charset="-78"/>
              </a:rPr>
              <a:t>CCU</a:t>
            </a:r>
            <a:r>
              <a:rPr lang="en-US" sz="2400" dirty="0">
                <a:cs typeface="B Davat" pitchFamily="2" charset="-78"/>
              </a:rPr>
              <a:t/>
            </a:r>
            <a:br>
              <a:rPr lang="en-US" sz="2400" dirty="0">
                <a:cs typeface="B Davat" pitchFamily="2" charset="-78"/>
              </a:rPr>
            </a:br>
            <a:r>
              <a:rPr lang="fa-IR" sz="2400" dirty="0" smtClean="0">
                <a:cs typeface="B Davat" pitchFamily="2" charset="-78"/>
              </a:rPr>
              <a:t>اسفند1403</a:t>
            </a:r>
            <a:endParaRPr lang="en-US" sz="2400" dirty="0">
              <a:cs typeface="B Davat" pitchFamily="2"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24314"/>
            <a:ext cx="435597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0768"/>
            <a:ext cx="4644008" cy="35101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284984"/>
            <a:ext cx="4788024" cy="36036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328"/>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065013"/>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110538" cy="792162"/>
          </a:xfrm>
        </p:spPr>
        <p:txBody>
          <a:bodyPr/>
          <a:lstStyle/>
          <a:p>
            <a:pPr algn="r"/>
            <a:r>
              <a:rPr lang="fa-IR" sz="1800" dirty="0" smtClean="0">
                <a:cs typeface="B Davat" pitchFamily="2" charset="-78"/>
              </a:rPr>
              <a:t>صبح روز28 </a:t>
            </a:r>
            <a:r>
              <a:rPr lang="fa-IR" sz="1800" dirty="0">
                <a:cs typeface="B Davat" pitchFamily="2" charset="-78"/>
              </a:rPr>
              <a:t>اسفندماه سال جاری، جلسه برنامه ریزی ایام چهارشنبه سوری و نوروز با حضور دکتر هومن رفیعی- رئیس بیمارستان، سرپرست مدیریت خدمات پرستاری و </a:t>
            </a:r>
            <a:r>
              <a:rPr lang="fa-IR" sz="1800" dirty="0" smtClean="0">
                <a:cs typeface="B Davat" pitchFamily="2" charset="-78"/>
              </a:rPr>
              <a:t>کارشناسان </a:t>
            </a:r>
            <a:r>
              <a:rPr lang="fa-IR" sz="1800" dirty="0">
                <a:cs typeface="B Davat" pitchFamily="2" charset="-78"/>
              </a:rPr>
              <a:t>در دفتر ریاست این مرکز برگزار گردید.</a:t>
            </a:r>
            <a:br>
              <a:rPr lang="fa-IR" sz="1800" dirty="0">
                <a:cs typeface="B Davat" pitchFamily="2" charset="-78"/>
              </a:rPr>
            </a:br>
            <a:r>
              <a:rPr lang="fa-IR" sz="1800" dirty="0">
                <a:cs typeface="B Davat" pitchFamily="2" charset="-78"/>
              </a:rPr>
              <a:t/>
            </a:r>
            <a:br>
              <a:rPr lang="fa-IR" sz="1800" dirty="0">
                <a:cs typeface="B Davat" pitchFamily="2" charset="-78"/>
              </a:rPr>
            </a:br>
            <a:r>
              <a:rPr lang="fa-IR" sz="1800" dirty="0">
                <a:cs typeface="B Davat" pitchFamily="2" charset="-78"/>
              </a:rPr>
              <a:t> در این جلسه با تاکید بر نقش موثر سوپروایزرین در نظارت بر نحوه ارائه خدمات درمانی و رضایتمندی بیماران، از زحمات آنان قدردانی گردید و  مسائل و مشکلات بیمارستان، مورد بحث و تبادل نظر قرار گرفت</a:t>
            </a:r>
            <a:endParaRPr lang="en-US" sz="1800" dirty="0">
              <a:cs typeface="B Davat"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61453"/>
            <a:ext cx="4211959" cy="21965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7" y="2564904"/>
            <a:ext cx="5238750" cy="22715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4476402"/>
            <a:ext cx="5076056" cy="23815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 y="11452"/>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520499"/>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1" y="764704"/>
            <a:ext cx="8110538" cy="792162"/>
          </a:xfrm>
        </p:spPr>
        <p:txBody>
          <a:bodyPr/>
          <a:lstStyle/>
          <a:p>
            <a:pPr algn="r"/>
            <a:r>
              <a:rPr lang="fa-IR" sz="2000" dirty="0" smtClean="0">
                <a:cs typeface="B Davat" pitchFamily="2" charset="-78"/>
              </a:rPr>
              <a:t>روز </a:t>
            </a:r>
            <a:r>
              <a:rPr lang="fa-IR" sz="2000" dirty="0">
                <a:cs typeface="B Davat" pitchFamily="2" charset="-78"/>
              </a:rPr>
              <a:t>14اسفند سال جاری، جلسه ماهانه کمیته خون با حضور دکترهومن رفیعی- ریاست بیمارستان و اعضاء در دفتر ریاست این مرکز برگزار گردید</a:t>
            </a:r>
            <a:r>
              <a:rPr lang="fa-IR" sz="2000" dirty="0" smtClean="0">
                <a:cs typeface="B Davat" pitchFamily="2" charset="-78"/>
              </a:rPr>
              <a:t>.</a:t>
            </a:r>
            <a:r>
              <a:rPr lang="fa-IR" sz="2000" dirty="0">
                <a:cs typeface="B Davat" pitchFamily="2" charset="-78"/>
              </a:rPr>
              <a:t/>
            </a:r>
            <a:br>
              <a:rPr lang="fa-IR" sz="2000" dirty="0">
                <a:cs typeface="B Davat" pitchFamily="2" charset="-78"/>
              </a:rPr>
            </a:br>
            <a:r>
              <a:rPr lang="fa-IR" sz="2000" dirty="0">
                <a:cs typeface="B Davat" pitchFamily="2" charset="-78"/>
              </a:rPr>
              <a:t>در این جلسه خانم غلامین – کارشناس ایمنی بیمار به ارائه گزارشات عملکرد سالیانه واحد هموویژولانس، گزارش مربوط به اوتی و عوارض خون سال1403 پرداخت</a:t>
            </a:r>
            <a:r>
              <a:rPr lang="fa-IR" sz="2000" dirty="0" smtClean="0">
                <a:cs typeface="B Davat" pitchFamily="2" charset="-78"/>
              </a:rPr>
              <a:t>.</a:t>
            </a:r>
            <a:r>
              <a:rPr lang="fa-IR" sz="2000" dirty="0">
                <a:cs typeface="B Davat" pitchFamily="2" charset="-78"/>
              </a:rPr>
              <a:t/>
            </a:r>
            <a:br>
              <a:rPr lang="fa-IR" sz="2000" dirty="0">
                <a:cs typeface="B Davat" pitchFamily="2" charset="-78"/>
              </a:rPr>
            </a:br>
            <a:r>
              <a:rPr lang="fa-IR" sz="2000" dirty="0">
                <a:cs typeface="B Davat" pitchFamily="2" charset="-78"/>
              </a:rPr>
              <a:t>همچنین در ادامه خانم دکتر الهام جاوید فر- مسئول فنی آزمایشگاه  به ارائه گزارشاتی در مورد عملکرد یک ساله آزمایشگاه ، بانک خون، کمبودهای اصلاح شده، چالش ها و... پرداخت</a:t>
            </a:r>
            <a:endParaRPr lang="en-US" sz="2000" dirty="0">
              <a:cs typeface="B Davat" pitchFamily="2"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7717"/>
            <a:ext cx="4572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5" y="4572000"/>
            <a:ext cx="435597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6" y="4572000"/>
            <a:ext cx="470285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271156"/>
            <a:ext cx="436510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35" y="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971813"/>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7" y="118119"/>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79912" y="102100"/>
            <a:ext cx="5238725" cy="923330"/>
          </a:xfrm>
          <a:prstGeom prst="rect">
            <a:avLst/>
          </a:prstGeom>
        </p:spPr>
        <p:txBody>
          <a:bodyPr wrap="square">
            <a:spAutoFit/>
          </a:bodyPr>
          <a:lstStyle/>
          <a:p>
            <a:pPr algn="r"/>
            <a:r>
              <a:rPr lang="fa-IR" dirty="0" smtClean="0">
                <a:cs typeface="2  Davat" pitchFamily="2" charset="-78"/>
              </a:rPr>
              <a:t>جلسه بحران و بلایا ماه دی </a:t>
            </a:r>
          </a:p>
          <a:p>
            <a:pPr algn="r"/>
            <a:r>
              <a:rPr lang="fa-IR" dirty="0" smtClean="0">
                <a:cs typeface="2  Davat" pitchFamily="2" charset="-78"/>
              </a:rPr>
              <a:t>با حضور مسئولین واحد های بالینی و اداری برگزار شد امادگی مرکز در حیطه نیرو/تجهیزات/برنامه جهت بحران بررسی و مرور شد </a:t>
            </a:r>
            <a:endParaRPr lang="en-US" dirty="0">
              <a:cs typeface="2  Davat" pitchFamily="2" charset="-7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68" y="3875434"/>
            <a:ext cx="4028503" cy="27756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5" y="3875434"/>
            <a:ext cx="5148065" cy="27756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68" y="1272629"/>
            <a:ext cx="5238750" cy="26028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033196"/>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462" y="836712"/>
            <a:ext cx="8110538" cy="792162"/>
          </a:xfrm>
        </p:spPr>
        <p:txBody>
          <a:bodyPr/>
          <a:lstStyle/>
          <a:p>
            <a:pPr algn="r"/>
            <a:r>
              <a:rPr lang="fa-IR" sz="2000" dirty="0" smtClean="0">
                <a:cs typeface="B Davat" pitchFamily="2" charset="-78"/>
              </a:rPr>
              <a:t>روز21 </a:t>
            </a:r>
            <a:r>
              <a:rPr lang="fa-IR" sz="2000" dirty="0">
                <a:cs typeface="B Davat" pitchFamily="2" charset="-78"/>
              </a:rPr>
              <a:t>اسفند ماه سال جاری خانم شیری پور-کارشناس انتقال خون بندرانزلی با همراهی طلعت غلامین- مسئول هموویژیلانس ضمن بازدید از بخش های بالینی بیمارستان و بانک خون آزمایشگاه، به ارزیابی روند اجرایی پروتکل های هموویژیلانس در این مرکز پرداخت.</a:t>
            </a:r>
            <a:br>
              <a:rPr lang="fa-IR" sz="2000" dirty="0">
                <a:cs typeface="B Davat" pitchFamily="2" charset="-78"/>
              </a:rPr>
            </a:br>
            <a:r>
              <a:rPr lang="fa-IR" sz="2000" dirty="0">
                <a:cs typeface="B Davat" pitchFamily="2" charset="-78"/>
              </a:rPr>
              <a:t>دراین بازدید به بررسی موارد زیر پرداخته شد:</a:t>
            </a:r>
            <a:br>
              <a:rPr lang="fa-IR" sz="2000" dirty="0">
                <a:cs typeface="B Davat" pitchFamily="2" charset="-78"/>
              </a:rPr>
            </a:br>
            <a:r>
              <a:rPr lang="en-US" sz="2000" dirty="0" smtClean="0">
                <a:cs typeface="B Davat" pitchFamily="2" charset="-78"/>
              </a:rPr>
              <a:t>/</a:t>
            </a:r>
            <a:r>
              <a:rPr lang="fa-IR" sz="2000" dirty="0" smtClean="0">
                <a:cs typeface="B Davat" pitchFamily="2" charset="-78"/>
              </a:rPr>
              <a:t>  </a:t>
            </a:r>
            <a:r>
              <a:rPr lang="fa-IR" sz="2000" dirty="0">
                <a:cs typeface="B Davat" pitchFamily="2" charset="-78"/>
              </a:rPr>
              <a:t>مستندات </a:t>
            </a:r>
            <a:r>
              <a:rPr lang="fa-IR" sz="2000" dirty="0" smtClean="0">
                <a:cs typeface="B Davat" pitchFamily="2" charset="-78"/>
              </a:rPr>
              <a:t>ثبتی</a:t>
            </a:r>
            <a:r>
              <a:rPr lang="en-US" sz="2000" dirty="0" smtClean="0">
                <a:cs typeface="B Davat" pitchFamily="2" charset="-78"/>
              </a:rPr>
              <a:t>/</a:t>
            </a:r>
            <a:r>
              <a:rPr lang="fa-IR" sz="2000" dirty="0" smtClean="0">
                <a:cs typeface="B Davat" pitchFamily="2" charset="-78"/>
              </a:rPr>
              <a:t> </a:t>
            </a:r>
            <a:r>
              <a:rPr lang="fa-IR" sz="2000" dirty="0">
                <a:cs typeface="B Davat" pitchFamily="2" charset="-78"/>
              </a:rPr>
              <a:t>تحویل و نظارت بر نحوه </a:t>
            </a:r>
            <a:r>
              <a:rPr lang="fa-IR" sz="2000" dirty="0" smtClean="0">
                <a:cs typeface="B Davat" pitchFamily="2" charset="-78"/>
              </a:rPr>
              <a:t>تزریق</a:t>
            </a:r>
            <a:r>
              <a:rPr lang="en-US" sz="2000" dirty="0" smtClean="0">
                <a:cs typeface="B Davat" pitchFamily="2" charset="-78"/>
              </a:rPr>
              <a:t>/</a:t>
            </a:r>
            <a:r>
              <a:rPr lang="fa-IR" sz="2000" dirty="0" smtClean="0">
                <a:cs typeface="B Davat" pitchFamily="2" charset="-78"/>
              </a:rPr>
              <a:t>   </a:t>
            </a:r>
            <a:r>
              <a:rPr lang="fa-IR" sz="2000" dirty="0">
                <a:cs typeface="B Davat" pitchFamily="2" charset="-78"/>
              </a:rPr>
              <a:t>نحوه اجرای کراس </a:t>
            </a:r>
            <a:r>
              <a:rPr lang="fa-IR" sz="2000" dirty="0" smtClean="0">
                <a:cs typeface="B Davat" pitchFamily="2" charset="-78"/>
              </a:rPr>
              <a:t>مچ</a:t>
            </a:r>
            <a:br>
              <a:rPr lang="fa-IR" sz="2000" dirty="0" smtClean="0">
                <a:cs typeface="B Davat" pitchFamily="2" charset="-78"/>
              </a:rPr>
            </a:br>
            <a:r>
              <a:rPr lang="fa-IR" sz="2000" dirty="0" smtClean="0">
                <a:cs typeface="B Davat" pitchFamily="2" charset="-78"/>
              </a:rPr>
              <a:t>تجهیزات </a:t>
            </a:r>
            <a:r>
              <a:rPr lang="fa-IR" sz="2000" dirty="0">
                <a:cs typeface="B Davat" pitchFamily="2" charset="-78"/>
              </a:rPr>
              <a:t>مربوط به بانک خون از قبیل بن ماری، یخچال ، شیکر پلاکت و</a:t>
            </a:r>
            <a:r>
              <a:rPr lang="fa-IR" sz="2000" dirty="0" smtClean="0">
                <a:cs typeface="B Davat" pitchFamily="2" charset="-78"/>
              </a:rPr>
              <a:t>...</a:t>
            </a:r>
            <a:r>
              <a:rPr lang="fa-IR" sz="2000" dirty="0">
                <a:cs typeface="B Davat" pitchFamily="2" charset="-78"/>
              </a:rPr>
              <a:t/>
            </a:r>
            <a:br>
              <a:rPr lang="fa-IR" sz="2000" dirty="0">
                <a:cs typeface="B Davat" pitchFamily="2" charset="-78"/>
              </a:rPr>
            </a:br>
            <a:r>
              <a:rPr lang="fa-IR" sz="2000" dirty="0">
                <a:cs typeface="B Davat" pitchFamily="2" charset="-78"/>
              </a:rPr>
              <a:t>لازم به ذکر است؛ این مرکز دارای گواهی استقرار هموویژیلانس می باشد</a:t>
            </a:r>
            <a:endParaRPr lang="en-US" sz="2000" dirty="0">
              <a:cs typeface="B Davat"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4" y="2433452"/>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120" y="4581129"/>
            <a:ext cx="3077000" cy="22768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4" y="4719452"/>
            <a:ext cx="3355884" cy="21541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4432" y="4581128"/>
            <a:ext cx="2763688" cy="22924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3"/>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891628"/>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000" dirty="0" smtClean="0">
                <a:cs typeface="B Davat" pitchFamily="2" charset="-78"/>
              </a:rPr>
              <a:t>بازدید مدیریت ایمنی </a:t>
            </a:r>
            <a:br>
              <a:rPr lang="fa-IR" sz="2000" dirty="0" smtClean="0">
                <a:cs typeface="B Davat" pitchFamily="2" charset="-78"/>
              </a:rPr>
            </a:br>
            <a:r>
              <a:rPr lang="fa-IR" sz="2000" dirty="0" smtClean="0">
                <a:cs typeface="B Davat" pitchFamily="2" charset="-78"/>
              </a:rPr>
              <a:t>اتوکلاو </a:t>
            </a:r>
            <a:br>
              <a:rPr lang="fa-IR" sz="2000" dirty="0" smtClean="0">
                <a:cs typeface="B Davat" pitchFamily="2" charset="-78"/>
              </a:rPr>
            </a:br>
            <a:r>
              <a:rPr lang="fa-IR" sz="2000" dirty="0" smtClean="0">
                <a:cs typeface="B Davat" pitchFamily="2" charset="-78"/>
              </a:rPr>
              <a:t>بهمن1403</a:t>
            </a:r>
            <a:endParaRPr lang="en-US" sz="2000" dirty="0">
              <a:cs typeface="B Davat" pitchFamily="2" charset="-7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924" y="2273001"/>
            <a:ext cx="569707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937" y="4553339"/>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4" y="3284984"/>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13748"/>
            <a:ext cx="3429000" cy="12127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6924" y="4540487"/>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890732"/>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110538" cy="792162"/>
          </a:xfrm>
        </p:spPr>
        <p:txBody>
          <a:bodyPr/>
          <a:lstStyle/>
          <a:p>
            <a:pPr algn="r"/>
            <a:r>
              <a:rPr lang="fa-IR" sz="2000" dirty="0" smtClean="0">
                <a:cs typeface="B Davat" pitchFamily="2" charset="-78"/>
              </a:rPr>
              <a:t>صبح روز </a:t>
            </a:r>
            <a:r>
              <a:rPr lang="fa-IR" sz="2000" dirty="0">
                <a:cs typeface="B Davat" pitchFamily="2" charset="-78"/>
              </a:rPr>
              <a:t>28 اسفند سال جاری، کارشناسان معاونت درمان دانشگاه علوم پزشکی گیلان(خانم ها مهناز میرسیدی و مریم اردشیر ) از قسمت های مختلف بیمارستان بازدید نمودند.</a:t>
            </a:r>
            <a:br>
              <a:rPr lang="fa-IR" sz="2000" dirty="0">
                <a:cs typeface="B Davat" pitchFamily="2" charset="-78"/>
              </a:rPr>
            </a:br>
            <a:r>
              <a:rPr lang="fa-IR" sz="2000" dirty="0">
                <a:cs typeface="B Davat" pitchFamily="2" charset="-78"/>
              </a:rPr>
              <a:t/>
            </a:r>
            <a:br>
              <a:rPr lang="fa-IR" sz="2000" dirty="0">
                <a:cs typeface="B Davat" pitchFamily="2" charset="-78"/>
              </a:rPr>
            </a:br>
            <a:r>
              <a:rPr lang="fa-IR" sz="2000" dirty="0">
                <a:cs typeface="B Davat" pitchFamily="2" charset="-78"/>
              </a:rPr>
              <a:t>در این بازدید </a:t>
            </a:r>
            <a:r>
              <a:rPr lang="fa-IR" sz="2000" dirty="0" smtClean="0">
                <a:cs typeface="B Davat" pitchFamily="2" charset="-78"/>
              </a:rPr>
              <a:t>به </a:t>
            </a:r>
            <a:r>
              <a:rPr lang="fa-IR" sz="2000" dirty="0">
                <a:cs typeface="B Davat" pitchFamily="2" charset="-78"/>
              </a:rPr>
              <a:t>بررسی برخی شاخص </a:t>
            </a:r>
            <a:r>
              <a:rPr lang="fa-IR" sz="2000" dirty="0" smtClean="0">
                <a:cs typeface="B Davat" pitchFamily="2" charset="-78"/>
              </a:rPr>
              <a:t>های شکایات /ایمنی/خون/....، با حضور کارشناس هماهنگ کننده ایمنی بیمار پرداخته شد.</a:t>
            </a:r>
            <a:endParaRPr lang="en-US" sz="2000" dirty="0">
              <a:cs typeface="B Davat"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6445"/>
            <a:ext cx="3654574" cy="24155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85192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574" y="3933056"/>
            <a:ext cx="5489426" cy="29249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110858"/>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400" dirty="0" smtClean="0">
                <a:cs typeface="B Koodak" pitchFamily="2" charset="-78"/>
              </a:rPr>
              <a:t>شاخص جراحی ایمن سال 1401</a:t>
            </a:r>
            <a:endParaRPr lang="en-US" sz="2400" dirty="0">
              <a:cs typeface="B Koodak"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5484935"/>
              </p:ext>
            </p:extLst>
          </p:nvPr>
        </p:nvGraphicFramePr>
        <p:xfrm>
          <a:off x="395536" y="1556792"/>
          <a:ext cx="8291513" cy="3709987"/>
        </p:xfrm>
        <a:graphic>
          <a:graphicData uri="http://schemas.openxmlformats.org/drawingml/2006/chart">
            <c:chart xmlns:c="http://schemas.openxmlformats.org/drawingml/2006/chart" xmlns:r="http://schemas.openxmlformats.org/officeDocument/2006/relationships" r:id="rId2"/>
          </a:graphicData>
        </a:graphic>
      </p:graphicFrame>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257349"/>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800" dirty="0" smtClean="0">
                <a:cs typeface="B Koodak" pitchFamily="2" charset="-78"/>
              </a:rPr>
              <a:t>شاخص هموویژیلانس</a:t>
            </a:r>
            <a:endParaRPr lang="en-US" sz="2800" dirty="0">
              <a:cs typeface="B Koodak"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762916827"/>
              </p:ext>
            </p:extLst>
          </p:nvPr>
        </p:nvGraphicFramePr>
        <p:xfrm>
          <a:off x="467544" y="1484784"/>
          <a:ext cx="8291513" cy="3709987"/>
        </p:xfrm>
        <a:graphic>
          <a:graphicData uri="http://schemas.openxmlformats.org/drawingml/2006/chart">
            <c:chart xmlns:c="http://schemas.openxmlformats.org/drawingml/2006/chart" xmlns:r="http://schemas.openxmlformats.org/officeDocument/2006/relationships" r:id="rId2"/>
          </a:graphicData>
        </a:graphic>
      </p:graphicFrame>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293964"/>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33" y="-219075"/>
            <a:ext cx="8110538" cy="792162"/>
          </a:xfrm>
        </p:spPr>
        <p:txBody>
          <a:bodyPr/>
          <a:lstStyle/>
          <a:p>
            <a:pPr algn="r"/>
            <a:r>
              <a:rPr lang="fa-IR" sz="2800" dirty="0" smtClean="0">
                <a:cs typeface="B Koodak" pitchFamily="2" charset="-78"/>
              </a:rPr>
              <a:t>نفر ساعت ایمنی سال1403</a:t>
            </a:r>
            <a:r>
              <a:rPr lang="en-US" sz="2800" dirty="0" smtClean="0">
                <a:cs typeface="B Koodak" pitchFamily="2" charset="-78"/>
              </a:rPr>
              <a:t> </a:t>
            </a:r>
            <a:endParaRPr lang="en-US" sz="2800" dirty="0">
              <a:cs typeface="B Koodak" pitchFamily="2" charset="-78"/>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705503748"/>
              </p:ext>
            </p:extLst>
          </p:nvPr>
        </p:nvGraphicFramePr>
        <p:xfrm>
          <a:off x="1835696" y="5517232"/>
          <a:ext cx="4536504" cy="1134595"/>
        </p:xfrm>
        <a:graphic>
          <a:graphicData uri="http://schemas.openxmlformats.org/drawingml/2006/table">
            <a:tbl>
              <a:tblPr rtl="1" firstRow="1" firstCol="1" bandRow="1"/>
              <a:tblGrid>
                <a:gridCol w="2890857"/>
                <a:gridCol w="1645647"/>
              </a:tblGrid>
              <a:tr h="190888">
                <a:tc>
                  <a:txBody>
                    <a:bodyPr/>
                    <a:lstStyle/>
                    <a:p>
                      <a:pPr algn="ctr" rtl="1">
                        <a:lnSpc>
                          <a:spcPct val="115000"/>
                        </a:lnSpc>
                        <a:spcAft>
                          <a:spcPts val="0"/>
                        </a:spcAft>
                      </a:pPr>
                      <a:r>
                        <a:rPr lang="fa-IR" sz="1100" dirty="0">
                          <a:solidFill>
                            <a:srgbClr val="000000"/>
                          </a:solidFill>
                          <a:effectLst/>
                          <a:latin typeface="Arial"/>
                          <a:ea typeface="Times New Roman"/>
                          <a:cs typeface="B Titr"/>
                        </a:rPr>
                        <a:t>مجموع نفرساعت آموزشی</a:t>
                      </a:r>
                      <a:endParaRPr lang="en-US" sz="1100" dirty="0">
                        <a:effectLst/>
                        <a:latin typeface="Calibri"/>
                        <a:ea typeface="Calibri"/>
                        <a:cs typeface="Arial"/>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c>
                  <a:txBody>
                    <a:bodyPr/>
                    <a:lstStyle/>
                    <a:p>
                      <a:pPr algn="ctr" rtl="0">
                        <a:lnSpc>
                          <a:spcPct val="115000"/>
                        </a:lnSpc>
                        <a:spcAft>
                          <a:spcPts val="0"/>
                        </a:spcAft>
                      </a:pPr>
                      <a:r>
                        <a:rPr lang="en-US" sz="1400" dirty="0" smtClean="0">
                          <a:solidFill>
                            <a:srgbClr val="000000"/>
                          </a:solidFill>
                          <a:effectLst/>
                          <a:latin typeface="Arial"/>
                          <a:ea typeface="Times New Roman"/>
                          <a:cs typeface="B Koodak"/>
                        </a:rPr>
                        <a:t>62610</a:t>
                      </a:r>
                      <a:endParaRPr lang="en-US" sz="11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r>
              <a:tr h="429795">
                <a:tc>
                  <a:txBody>
                    <a:bodyPr/>
                    <a:lstStyle/>
                    <a:p>
                      <a:pPr algn="ctr" rtl="1">
                        <a:lnSpc>
                          <a:spcPct val="115000"/>
                        </a:lnSpc>
                        <a:spcAft>
                          <a:spcPts val="0"/>
                        </a:spcAft>
                      </a:pPr>
                      <a:r>
                        <a:rPr lang="fa-IR" sz="1100" dirty="0">
                          <a:solidFill>
                            <a:srgbClr val="000000"/>
                          </a:solidFill>
                          <a:effectLst/>
                          <a:latin typeface="Arial"/>
                          <a:ea typeface="Times New Roman"/>
                          <a:cs typeface="B Titr"/>
                        </a:rPr>
                        <a:t>مجموع دانشجویان و کارکنان اداری و درمانی مرکز</a:t>
                      </a:r>
                      <a:endParaRPr lang="en-US" sz="1100" dirty="0">
                        <a:effectLst/>
                        <a:latin typeface="Calibri"/>
                        <a:ea typeface="Calibri"/>
                        <a:cs typeface="Arial"/>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c>
                  <a:txBody>
                    <a:bodyPr/>
                    <a:lstStyle/>
                    <a:p>
                      <a:pPr algn="ctr" rtl="0">
                        <a:lnSpc>
                          <a:spcPct val="115000"/>
                        </a:lnSpc>
                        <a:spcAft>
                          <a:spcPts val="0"/>
                        </a:spcAft>
                      </a:pPr>
                      <a:r>
                        <a:rPr lang="en-US" sz="1400">
                          <a:solidFill>
                            <a:srgbClr val="000000"/>
                          </a:solidFill>
                          <a:effectLst/>
                          <a:latin typeface="Arial"/>
                          <a:ea typeface="Times New Roman"/>
                          <a:cs typeface="B Koodak"/>
                        </a:rPr>
                        <a:t>530</a:t>
                      </a:r>
                      <a:endParaRPr lang="en-US" sz="11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r>
              <a:tr h="459436">
                <a:tc>
                  <a:txBody>
                    <a:bodyPr/>
                    <a:lstStyle/>
                    <a:p>
                      <a:pPr algn="ctr" rtl="1">
                        <a:lnSpc>
                          <a:spcPct val="115000"/>
                        </a:lnSpc>
                        <a:spcAft>
                          <a:spcPts val="0"/>
                        </a:spcAft>
                      </a:pPr>
                      <a:r>
                        <a:rPr lang="fa-IR" sz="1100">
                          <a:solidFill>
                            <a:srgbClr val="000000"/>
                          </a:solidFill>
                          <a:effectLst/>
                          <a:latin typeface="Arial"/>
                          <a:ea typeface="Times New Roman"/>
                          <a:cs typeface="B Titr"/>
                        </a:rPr>
                        <a:t>سرانه آموزش ایمنی </a:t>
                      </a:r>
                      <a:endParaRPr lang="en-US" sz="1100">
                        <a:effectLst/>
                        <a:latin typeface="Calibri"/>
                        <a:ea typeface="Calibri"/>
                        <a:cs typeface="Arial"/>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c>
                  <a:txBody>
                    <a:bodyPr/>
                    <a:lstStyle/>
                    <a:p>
                      <a:pPr algn="ctr" rtl="0">
                        <a:lnSpc>
                          <a:spcPct val="115000"/>
                        </a:lnSpc>
                        <a:spcAft>
                          <a:spcPts val="0"/>
                        </a:spcAft>
                      </a:pPr>
                      <a:r>
                        <a:rPr lang="en-US" sz="1400" dirty="0" smtClean="0">
                          <a:solidFill>
                            <a:srgbClr val="000000"/>
                          </a:solidFill>
                          <a:effectLst/>
                          <a:latin typeface="Arial"/>
                          <a:ea typeface="Times New Roman"/>
                          <a:cs typeface="B Koodak"/>
                        </a:rPr>
                        <a:t>11.8</a:t>
                      </a:r>
                      <a:endParaRPr lang="en-US" sz="11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r>
            </a:tbl>
          </a:graphicData>
        </a:graphic>
      </p:graphicFrame>
      <p:graphicFrame>
        <p:nvGraphicFramePr>
          <p:cNvPr id="6" name="Content Placeholder 5"/>
          <p:cNvGraphicFramePr>
            <a:graphicFrameLocks noGrp="1"/>
          </p:cNvGraphicFramePr>
          <p:nvPr>
            <p:ph idx="1"/>
            <p:extLst>
              <p:ext uri="{D42A27DB-BD31-4B8C-83A1-F6EECF244321}">
                <p14:modId xmlns:p14="http://schemas.microsoft.com/office/powerpoint/2010/main" val="106918579"/>
              </p:ext>
            </p:extLst>
          </p:nvPr>
        </p:nvGraphicFramePr>
        <p:xfrm>
          <a:off x="899592" y="692696"/>
          <a:ext cx="7056783" cy="4498443"/>
        </p:xfrm>
        <a:graphic>
          <a:graphicData uri="http://schemas.openxmlformats.org/drawingml/2006/table">
            <a:tbl>
              <a:tblPr rtl="1" firstRow="1" firstCol="1" bandRow="1">
                <a:tableStyleId>{5C22544A-7EE6-4342-B048-85BDC9FD1C3A}</a:tableStyleId>
              </a:tblPr>
              <a:tblGrid>
                <a:gridCol w="414527"/>
                <a:gridCol w="917357"/>
                <a:gridCol w="3027607"/>
                <a:gridCol w="501194"/>
                <a:gridCol w="544527"/>
                <a:gridCol w="672074"/>
                <a:gridCol w="979497"/>
              </a:tblGrid>
              <a:tr h="296498">
                <a:tc>
                  <a:txBody>
                    <a:bodyPr/>
                    <a:lstStyle/>
                    <a:p>
                      <a:pPr algn="ctr" rtl="1">
                        <a:lnSpc>
                          <a:spcPct val="115000"/>
                        </a:lnSpc>
                        <a:spcAft>
                          <a:spcPts val="1000"/>
                        </a:spcAft>
                      </a:pPr>
                      <a:r>
                        <a:rPr lang="en-US" sz="700" dirty="0">
                          <a:effectLst/>
                        </a:rPr>
                        <a:t> </a:t>
                      </a:r>
                      <a:endParaRPr lang="en-US" sz="700" dirty="0">
                        <a:effectLst/>
                        <a:latin typeface="Calibri"/>
                        <a:ea typeface="Calibri"/>
                        <a:cs typeface="Arial"/>
                      </a:endParaRPr>
                    </a:p>
                  </a:txBody>
                  <a:tcPr marL="43493" marR="43493" marT="0" marB="0"/>
                </a:tc>
                <a:tc>
                  <a:txBody>
                    <a:bodyPr/>
                    <a:lstStyle/>
                    <a:p>
                      <a:pPr algn="ctr" rtl="1">
                        <a:lnSpc>
                          <a:spcPct val="115000"/>
                        </a:lnSpc>
                        <a:spcAft>
                          <a:spcPts val="1000"/>
                        </a:spcAft>
                      </a:pPr>
                      <a:r>
                        <a:rPr lang="fa-IR" sz="600">
                          <a:effectLst/>
                        </a:rPr>
                        <a:t>تاریخ</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dirty="0">
                          <a:effectLst/>
                        </a:rPr>
                        <a:t>عنوان</a:t>
                      </a:r>
                      <a:endParaRPr lang="en-US" sz="700" dirty="0">
                        <a:effectLst/>
                        <a:latin typeface="Calibri"/>
                        <a:ea typeface="Calibri"/>
                        <a:cs typeface="Arial"/>
                      </a:endParaRPr>
                    </a:p>
                  </a:txBody>
                  <a:tcPr marL="43493" marR="43493" marT="0" marB="0" anchor="b"/>
                </a:tc>
                <a:tc>
                  <a:txBody>
                    <a:bodyPr/>
                    <a:lstStyle/>
                    <a:p>
                      <a:pPr algn="ctr" rtl="1">
                        <a:lnSpc>
                          <a:spcPct val="115000"/>
                        </a:lnSpc>
                        <a:spcAft>
                          <a:spcPts val="1000"/>
                        </a:spcAft>
                      </a:pPr>
                      <a:r>
                        <a:rPr lang="fa-IR" sz="700">
                          <a:effectLst/>
                        </a:rPr>
                        <a:t>ساعت </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بالینی</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اداری</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نفرساعت</a:t>
                      </a:r>
                      <a:endParaRPr lang="en-US" sz="700">
                        <a:effectLst/>
                        <a:latin typeface="Calibri"/>
                        <a:ea typeface="Calibri"/>
                        <a:cs typeface="Arial"/>
                      </a:endParaRPr>
                    </a:p>
                  </a:txBody>
                  <a:tcPr marL="43493" marR="43493" marT="0" marB="0"/>
                </a:tc>
              </a:tr>
              <a:tr h="243663">
                <a:tc>
                  <a:txBody>
                    <a:bodyPr/>
                    <a:lstStyle/>
                    <a:p>
                      <a:pPr algn="ctr" rtl="1">
                        <a:lnSpc>
                          <a:spcPct val="115000"/>
                        </a:lnSpc>
                        <a:spcAft>
                          <a:spcPts val="1000"/>
                        </a:spcAft>
                      </a:pPr>
                      <a:r>
                        <a:rPr lang="fa-IR" sz="700">
                          <a:effectLst/>
                        </a:rPr>
                        <a:t>1</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600">
                          <a:effectLst/>
                        </a:rPr>
                        <a:t>9/2/1403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عوامل تهدید کننده ایمنی بیمار</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1000"/>
                        </a:spcAft>
                      </a:pPr>
                      <a:r>
                        <a:rPr lang="fa-IR" sz="700">
                          <a:effectLst/>
                        </a:rPr>
                        <a:t>6</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84</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504</a:t>
                      </a:r>
                      <a:endParaRPr lang="en-US" sz="700">
                        <a:effectLst/>
                        <a:latin typeface="Calibri"/>
                        <a:ea typeface="Calibri"/>
                        <a:cs typeface="Arial"/>
                      </a:endParaRPr>
                    </a:p>
                  </a:txBody>
                  <a:tcPr marL="43493" marR="43493" marT="0" marB="0"/>
                </a:tc>
              </a:tr>
              <a:tr h="243663">
                <a:tc>
                  <a:txBody>
                    <a:bodyPr/>
                    <a:lstStyle/>
                    <a:p>
                      <a:pPr algn="ctr" rtl="1">
                        <a:lnSpc>
                          <a:spcPct val="115000"/>
                        </a:lnSpc>
                        <a:spcAft>
                          <a:spcPts val="1000"/>
                        </a:spcAft>
                      </a:pPr>
                      <a:r>
                        <a:rPr lang="fa-IR" sz="700">
                          <a:effectLst/>
                        </a:rPr>
                        <a:t>2</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600">
                          <a:effectLst/>
                        </a:rPr>
                        <a:t>13/2/1403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خودمراقبتی در آسم </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1000"/>
                        </a:spcAft>
                      </a:pPr>
                      <a:r>
                        <a:rPr lang="fa-IR" sz="700">
                          <a:effectLst/>
                        </a:rPr>
                        <a:t>6</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60</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288</a:t>
                      </a:r>
                      <a:endParaRPr lang="en-US" sz="700">
                        <a:effectLst/>
                        <a:latin typeface="Calibri"/>
                        <a:ea typeface="Calibri"/>
                        <a:cs typeface="Arial"/>
                      </a:endParaRPr>
                    </a:p>
                  </a:txBody>
                  <a:tcPr marL="43493" marR="43493" marT="0" marB="0"/>
                </a:tc>
              </a:tr>
              <a:tr h="243663">
                <a:tc>
                  <a:txBody>
                    <a:bodyPr/>
                    <a:lstStyle/>
                    <a:p>
                      <a:pPr algn="ctr" rtl="1">
                        <a:lnSpc>
                          <a:spcPct val="115000"/>
                        </a:lnSpc>
                        <a:spcAft>
                          <a:spcPts val="1000"/>
                        </a:spcAft>
                      </a:pPr>
                      <a:r>
                        <a:rPr lang="fa-IR" sz="700">
                          <a:effectLst/>
                        </a:rPr>
                        <a:t>3</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600">
                          <a:effectLst/>
                        </a:rPr>
                        <a:t>16/2/1403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بهداشت دست و ارزش گذاری و فرهنگ سازی</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1000"/>
                        </a:spcAft>
                      </a:pPr>
                      <a:r>
                        <a:rPr lang="fa-IR" sz="700">
                          <a:effectLst/>
                        </a:rPr>
                        <a:t>6</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70</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420</a:t>
                      </a:r>
                      <a:endParaRPr lang="en-US" sz="700">
                        <a:effectLst/>
                        <a:latin typeface="Calibri"/>
                        <a:ea typeface="Calibri"/>
                        <a:cs typeface="Arial"/>
                      </a:endParaRPr>
                    </a:p>
                  </a:txBody>
                  <a:tcPr marL="43493" marR="43493" marT="0" marB="0"/>
                </a:tc>
              </a:tr>
              <a:tr h="296498">
                <a:tc>
                  <a:txBody>
                    <a:bodyPr/>
                    <a:lstStyle/>
                    <a:p>
                      <a:pPr algn="ctr" rtl="1">
                        <a:lnSpc>
                          <a:spcPct val="115000"/>
                        </a:lnSpc>
                        <a:spcAft>
                          <a:spcPts val="1000"/>
                        </a:spcAft>
                      </a:pPr>
                      <a:r>
                        <a:rPr lang="fa-IR"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600">
                          <a:effectLst/>
                        </a:rPr>
                        <a:t>31/2/1403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موازین کنترل عفونت </a:t>
                      </a:r>
                      <a:endParaRPr lang="en-US" sz="700">
                        <a:effectLst/>
                      </a:endParaRPr>
                    </a:p>
                    <a:p>
                      <a:pPr algn="ctr" rtl="1">
                        <a:lnSpc>
                          <a:spcPct val="115000"/>
                        </a:lnSpc>
                        <a:spcAft>
                          <a:spcPts val="0"/>
                        </a:spcAft>
                      </a:pPr>
                      <a:r>
                        <a:rPr lang="en-US" sz="700">
                          <a:effectLst/>
                        </a:rPr>
                        <a:t> </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1000"/>
                        </a:spcAft>
                      </a:pPr>
                      <a:r>
                        <a:rPr lang="fa-IR" sz="700">
                          <a:effectLst/>
                        </a:rPr>
                        <a:t>6</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74</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444</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1000"/>
                        </a:spcAft>
                      </a:pPr>
                      <a:r>
                        <a:rPr lang="fa-IR" sz="700">
                          <a:effectLst/>
                        </a:rPr>
                        <a:t>5</a:t>
                      </a:r>
                      <a:endParaRPr lang="en-US" sz="700">
                        <a:effectLst/>
                        <a:latin typeface="Calibri"/>
                        <a:ea typeface="Calibri"/>
                        <a:cs typeface="Arial"/>
                      </a:endParaRPr>
                    </a:p>
                  </a:txBody>
                  <a:tcPr marL="43493" marR="43493" marT="0" marB="0"/>
                </a:tc>
                <a:tc>
                  <a:txBody>
                    <a:bodyPr/>
                    <a:lstStyle/>
                    <a:p>
                      <a:pPr algn="r" rtl="1">
                        <a:lnSpc>
                          <a:spcPct val="115000"/>
                        </a:lnSpc>
                        <a:spcAft>
                          <a:spcPts val="1000"/>
                        </a:spcAft>
                      </a:pPr>
                      <a:r>
                        <a:rPr lang="fa-IR" sz="600">
                          <a:effectLst/>
                        </a:rPr>
                        <a:t>16/4/1403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مدیریت حوادث و بلایا</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1000"/>
                        </a:spcAft>
                      </a:pPr>
                      <a:r>
                        <a:rPr lang="fa-IR"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81</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1000"/>
                        </a:spcAft>
                      </a:pPr>
                      <a:r>
                        <a:rPr lang="fa-IR" sz="700">
                          <a:effectLst/>
                        </a:rPr>
                        <a:t>324</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0"/>
                        </a:spcAft>
                      </a:pPr>
                      <a:r>
                        <a:rPr lang="fa-IR" sz="700">
                          <a:effectLst/>
                        </a:rPr>
                        <a:t>6</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600">
                          <a:effectLst/>
                        </a:rPr>
                        <a:t>20/4/1403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تریاژ </a:t>
                      </a:r>
                      <a:r>
                        <a:rPr lang="en-US" sz="700">
                          <a:effectLst/>
                        </a:rPr>
                        <a:t>START-ESI</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fa-IR" sz="700">
                          <a:effectLst/>
                        </a:rPr>
                        <a:t>5</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78</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390</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0"/>
                        </a:spcAft>
                      </a:pPr>
                      <a:r>
                        <a:rPr lang="fa-IR" sz="700">
                          <a:effectLst/>
                        </a:rPr>
                        <a:t>7</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600">
                          <a:effectLst/>
                        </a:rPr>
                        <a:t>7/5/1403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خودمراقبتی در تشنج</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fa-IR"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74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296</a:t>
                      </a:r>
                      <a:endParaRPr lang="en-US" sz="700">
                        <a:effectLst/>
                        <a:latin typeface="Calibri"/>
                        <a:ea typeface="Calibri"/>
                        <a:cs typeface="Arial"/>
                      </a:endParaRPr>
                    </a:p>
                  </a:txBody>
                  <a:tcPr marL="43493" marR="43493" marT="0" marB="0"/>
                </a:tc>
              </a:tr>
              <a:tr h="193857">
                <a:tc>
                  <a:txBody>
                    <a:bodyPr/>
                    <a:lstStyle/>
                    <a:p>
                      <a:pPr algn="ctr" rtl="1">
                        <a:lnSpc>
                          <a:spcPct val="115000"/>
                        </a:lnSpc>
                        <a:spcAft>
                          <a:spcPts val="0"/>
                        </a:spcAft>
                      </a:pPr>
                      <a:r>
                        <a:rPr lang="fa-IR" sz="700">
                          <a:effectLst/>
                        </a:rPr>
                        <a:t>8</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600">
                          <a:effectLst/>
                        </a:rPr>
                        <a:t>20/5/1403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اصول تجویز و مصرف منطقی دارو</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fa-IR" sz="700">
                          <a:effectLst/>
                        </a:rPr>
                        <a:t>5</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61</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305</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0"/>
                        </a:spcAft>
                      </a:pPr>
                      <a:r>
                        <a:rPr lang="en-US" sz="700">
                          <a:effectLst/>
                        </a:rPr>
                        <a:t>9</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600">
                          <a:effectLst/>
                        </a:rPr>
                        <a:t>1403/6/18</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ADR</a:t>
                      </a:r>
                      <a:endParaRPr lang="en-US" sz="700">
                        <a:effectLst/>
                        <a:latin typeface="Calibri"/>
                        <a:ea typeface="Calibri"/>
                        <a:cs typeface="Arial"/>
                      </a:endParaRPr>
                    </a:p>
                  </a:txBody>
                  <a:tcPr marL="43493" marR="43493" marT="0" marB="0" anchor="b"/>
                </a:tc>
                <a:tc>
                  <a:txBody>
                    <a:bodyPr/>
                    <a:lstStyle/>
                    <a:p>
                      <a:pPr algn="ctr" rtl="0">
                        <a:lnSpc>
                          <a:spcPct val="115000"/>
                        </a:lnSpc>
                        <a:spcAft>
                          <a:spcPts val="0"/>
                        </a:spcAft>
                      </a:pPr>
                      <a:r>
                        <a:rPr lang="en-US" sz="700">
                          <a:effectLst/>
                        </a:rPr>
                        <a:t>4</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68</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272</a:t>
                      </a:r>
                      <a:endParaRPr lang="en-US" sz="700">
                        <a:effectLst/>
                        <a:latin typeface="Calibri"/>
                        <a:ea typeface="Calibri"/>
                        <a:cs typeface="Arial"/>
                      </a:endParaRPr>
                    </a:p>
                  </a:txBody>
                  <a:tcPr marL="43493" marR="43493" marT="0" marB="0"/>
                </a:tc>
              </a:tr>
              <a:tr h="190437">
                <a:tc>
                  <a:txBody>
                    <a:bodyPr/>
                    <a:lstStyle/>
                    <a:p>
                      <a:pPr algn="ctr" rtl="1">
                        <a:lnSpc>
                          <a:spcPct val="115000"/>
                        </a:lnSpc>
                        <a:spcAft>
                          <a:spcPts val="0"/>
                        </a:spcAft>
                      </a:pPr>
                      <a:r>
                        <a:rPr lang="en-US" sz="700">
                          <a:effectLst/>
                        </a:rPr>
                        <a:t>10</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600">
                          <a:effectLst/>
                        </a:rPr>
                        <a:t>1403/6/26</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اصول تغذیه و خودمراقبتی در دیابت</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en-US" sz="700">
                          <a:effectLst/>
                        </a:rPr>
                        <a:t>8</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88</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352</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0"/>
                        </a:spcAft>
                      </a:pPr>
                      <a:r>
                        <a:rPr lang="en-US" sz="700">
                          <a:effectLst/>
                        </a:rPr>
                        <a:t>11</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600">
                          <a:effectLst/>
                        </a:rPr>
                        <a:t>1403/7/18</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هموویژیلانس</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en-US" sz="700">
                          <a:effectLst/>
                        </a:rPr>
                        <a:t>4</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56</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224</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0"/>
                        </a:spcAft>
                      </a:pPr>
                      <a:r>
                        <a:rPr lang="en-US" sz="700">
                          <a:effectLst/>
                        </a:rPr>
                        <a:t>12</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600">
                          <a:effectLst/>
                        </a:rPr>
                        <a:t>1403/8/3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ارگونومی و حفاظت فردی</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en-US" sz="700">
                          <a:effectLst/>
                        </a:rPr>
                        <a:t>4</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58</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232</a:t>
                      </a:r>
                      <a:endParaRPr lang="en-US" sz="700">
                        <a:effectLst/>
                        <a:latin typeface="Calibri"/>
                        <a:ea typeface="Calibri"/>
                        <a:cs typeface="Arial"/>
                      </a:endParaRPr>
                    </a:p>
                  </a:txBody>
                  <a:tcPr marL="43493" marR="43493" marT="0" marB="0"/>
                </a:tc>
              </a:tr>
              <a:tr h="183114">
                <a:tc>
                  <a:txBody>
                    <a:bodyPr/>
                    <a:lstStyle/>
                    <a:p>
                      <a:pPr algn="ctr" rtl="1">
                        <a:lnSpc>
                          <a:spcPct val="115000"/>
                        </a:lnSpc>
                        <a:spcAft>
                          <a:spcPts val="0"/>
                        </a:spcAft>
                      </a:pPr>
                      <a:r>
                        <a:rPr lang="en-US" sz="700">
                          <a:effectLst/>
                        </a:rPr>
                        <a:t>13</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600">
                          <a:effectLst/>
                        </a:rPr>
                        <a:t>1403/8/29</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مدیریت خطا و اصول  ایمنی</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en-US" sz="700">
                          <a:effectLst/>
                        </a:rPr>
                        <a:t>3</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74</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0">
                        <a:lnSpc>
                          <a:spcPct val="115000"/>
                        </a:lnSpc>
                        <a:spcAft>
                          <a:spcPts val="0"/>
                        </a:spcAft>
                      </a:pPr>
                      <a:r>
                        <a:rPr lang="en-US" sz="700">
                          <a:effectLst/>
                        </a:rPr>
                        <a:t>222</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0"/>
                        </a:spcAft>
                      </a:pPr>
                      <a:r>
                        <a:rPr lang="en-US" sz="700">
                          <a:effectLst/>
                        </a:rPr>
                        <a:t>14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600">
                          <a:effectLst/>
                        </a:rPr>
                        <a:t>1403/8/14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مدیریت خطر حوادث و بلایا</a:t>
                      </a:r>
                      <a:endParaRPr lang="en-US" sz="700">
                        <a:effectLst/>
                        <a:latin typeface="Calibri"/>
                        <a:ea typeface="Calibri"/>
                        <a:cs typeface="Arial"/>
                      </a:endParaRPr>
                    </a:p>
                  </a:txBody>
                  <a:tcPr marL="43493" marR="43493" marT="0" marB="0" anchor="b"/>
                </a:tc>
                <a:tc>
                  <a:txBody>
                    <a:bodyPr/>
                    <a:lstStyle/>
                    <a:p>
                      <a:pPr algn="ctr" rtl="0">
                        <a:lnSpc>
                          <a:spcPct val="115000"/>
                        </a:lnSpc>
                        <a:spcAft>
                          <a:spcPts val="0"/>
                        </a:spcAft>
                      </a:pPr>
                      <a:r>
                        <a:rPr lang="en-US"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43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172</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0"/>
                        </a:spcAft>
                      </a:pPr>
                      <a:r>
                        <a:rPr lang="en-US" sz="700">
                          <a:effectLst/>
                        </a:rPr>
                        <a:t>15</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600">
                          <a:effectLst/>
                        </a:rPr>
                        <a:t>1403/8/30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اطفاء حریق و آتش نشانی</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en-US"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80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320</a:t>
                      </a:r>
                      <a:endParaRPr lang="en-US" sz="700">
                        <a:effectLst/>
                        <a:latin typeface="Calibri"/>
                        <a:ea typeface="Calibri"/>
                        <a:cs typeface="Arial"/>
                      </a:endParaRPr>
                    </a:p>
                  </a:txBody>
                  <a:tcPr marL="43493" marR="43493" marT="0" marB="0"/>
                </a:tc>
              </a:tr>
              <a:tr h="154792">
                <a:tc>
                  <a:txBody>
                    <a:bodyPr/>
                    <a:lstStyle/>
                    <a:p>
                      <a:pPr algn="ctr" rtl="1">
                        <a:lnSpc>
                          <a:spcPct val="115000"/>
                        </a:lnSpc>
                        <a:spcAft>
                          <a:spcPts val="0"/>
                        </a:spcAft>
                      </a:pPr>
                      <a:r>
                        <a:rPr lang="en-US" sz="700">
                          <a:effectLst/>
                        </a:rPr>
                        <a:t>16</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600">
                          <a:effectLst/>
                        </a:rPr>
                        <a:t>1403/9/26</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مواجهات شغلی</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en-US" sz="700">
                          <a:effectLst/>
                        </a:rPr>
                        <a:t>5</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48</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240</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0"/>
                        </a:spcAft>
                      </a:pPr>
                      <a:r>
                        <a:rPr lang="en-US" sz="700">
                          <a:effectLst/>
                        </a:rPr>
                        <a:t>17</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600">
                          <a:effectLst/>
                        </a:rPr>
                        <a:t>1403/9/29</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تلفیق دارویی</a:t>
                      </a:r>
                      <a:endParaRPr lang="en-US" sz="700">
                        <a:effectLst/>
                        <a:latin typeface="Calibri"/>
                        <a:ea typeface="Calibri"/>
                        <a:cs typeface="Arial"/>
                      </a:endParaRPr>
                    </a:p>
                  </a:txBody>
                  <a:tcPr marL="43493" marR="43493" marT="0" marB="0" anchor="b"/>
                </a:tc>
                <a:tc>
                  <a:txBody>
                    <a:bodyPr/>
                    <a:lstStyle/>
                    <a:p>
                      <a:pPr algn="ctr" rtl="0">
                        <a:lnSpc>
                          <a:spcPct val="115000"/>
                        </a:lnSpc>
                        <a:spcAft>
                          <a:spcPts val="0"/>
                        </a:spcAft>
                      </a:pPr>
                      <a:r>
                        <a:rPr lang="en-US"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29</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116</a:t>
                      </a:r>
                      <a:endParaRPr lang="en-US" sz="700">
                        <a:effectLst/>
                        <a:latin typeface="Calibri"/>
                        <a:ea typeface="Calibri"/>
                        <a:cs typeface="Arial"/>
                      </a:endParaRPr>
                    </a:p>
                  </a:txBody>
                  <a:tcPr marL="43493" marR="43493" marT="0" marB="0"/>
                </a:tc>
              </a:tr>
              <a:tr h="161139">
                <a:tc>
                  <a:txBody>
                    <a:bodyPr/>
                    <a:lstStyle/>
                    <a:p>
                      <a:pPr algn="ctr" rtl="1">
                        <a:lnSpc>
                          <a:spcPct val="115000"/>
                        </a:lnSpc>
                        <a:spcAft>
                          <a:spcPts val="0"/>
                        </a:spcAft>
                      </a:pPr>
                      <a:r>
                        <a:rPr lang="en-US" sz="700">
                          <a:effectLst/>
                        </a:rPr>
                        <a:t>18</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600">
                          <a:effectLst/>
                        </a:rPr>
                        <a:t>1403/10/4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تزریق ایمن</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en-US" sz="700">
                          <a:effectLst/>
                        </a:rPr>
                        <a:t>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68</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700">
                          <a:effectLst/>
                        </a:rPr>
                        <a:t>204</a:t>
                      </a:r>
                      <a:endParaRPr lang="en-US" sz="700">
                        <a:effectLst/>
                        <a:latin typeface="Calibri"/>
                        <a:ea typeface="Calibri"/>
                        <a:cs typeface="Arial"/>
                      </a:endParaRPr>
                    </a:p>
                  </a:txBody>
                  <a:tcPr marL="43493" marR="43493" marT="0" marB="0"/>
                </a:tc>
              </a:tr>
              <a:tr h="269543">
                <a:tc>
                  <a:txBody>
                    <a:bodyPr/>
                    <a:lstStyle/>
                    <a:p>
                      <a:pPr algn="ctr" rtl="1">
                        <a:lnSpc>
                          <a:spcPct val="115000"/>
                        </a:lnSpc>
                        <a:spcAft>
                          <a:spcPts val="0"/>
                        </a:spcAft>
                      </a:pPr>
                      <a:r>
                        <a:rPr lang="en-US" sz="700">
                          <a:effectLst/>
                        </a:rPr>
                        <a:t>19</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en-US" sz="600">
                          <a:effectLst/>
                        </a:rPr>
                        <a:t>1403/10/19</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خود مراقبتی در شیمی درمانی</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fa-IR"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61</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244</a:t>
                      </a:r>
                      <a:endParaRPr lang="en-US" sz="700">
                        <a:effectLst/>
                        <a:latin typeface="Calibri"/>
                        <a:ea typeface="Calibri"/>
                        <a:cs typeface="Arial"/>
                      </a:endParaRPr>
                    </a:p>
                  </a:txBody>
                  <a:tcPr marL="43493" marR="43493" marT="0" marB="0"/>
                </a:tc>
              </a:tr>
              <a:tr h="269543">
                <a:tc>
                  <a:txBody>
                    <a:bodyPr/>
                    <a:lstStyle/>
                    <a:p>
                      <a:pPr algn="ctr" rtl="1">
                        <a:lnSpc>
                          <a:spcPct val="115000"/>
                        </a:lnSpc>
                        <a:spcAft>
                          <a:spcPts val="0"/>
                        </a:spcAft>
                      </a:pPr>
                      <a:r>
                        <a:rPr lang="en-US" sz="700">
                          <a:effectLst/>
                        </a:rPr>
                        <a:t>20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600">
                          <a:effectLst/>
                        </a:rPr>
                        <a:t>24/10/1403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اصول اعزام و انتقال ایمن</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fa-IR"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61</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244</a:t>
                      </a:r>
                      <a:endParaRPr lang="en-US" sz="700">
                        <a:effectLst/>
                        <a:latin typeface="Calibri"/>
                        <a:ea typeface="Calibri"/>
                        <a:cs typeface="Arial"/>
                      </a:endParaRPr>
                    </a:p>
                  </a:txBody>
                  <a:tcPr marL="43493" marR="43493" marT="0" marB="0"/>
                </a:tc>
              </a:tr>
              <a:tr h="148249">
                <a:tc>
                  <a:txBody>
                    <a:bodyPr/>
                    <a:lstStyle/>
                    <a:p>
                      <a:pPr algn="ctr" rtl="1">
                        <a:lnSpc>
                          <a:spcPct val="115000"/>
                        </a:lnSpc>
                        <a:spcAft>
                          <a:spcPts val="0"/>
                        </a:spcAft>
                      </a:pPr>
                      <a:r>
                        <a:rPr lang="en-US" sz="700">
                          <a:effectLst/>
                        </a:rPr>
                        <a:t>21</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600">
                          <a:effectLst/>
                        </a:rPr>
                        <a:t>4/11/1403</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اصول آموزش به بیمار</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fa-IR"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57</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0</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228</a:t>
                      </a:r>
                      <a:endParaRPr lang="en-US" sz="700">
                        <a:effectLst/>
                        <a:latin typeface="Calibri"/>
                        <a:ea typeface="Calibri"/>
                        <a:cs typeface="Arial"/>
                      </a:endParaRPr>
                    </a:p>
                  </a:txBody>
                  <a:tcPr marL="43493" marR="43493" marT="0" marB="0"/>
                </a:tc>
              </a:tr>
              <a:tr h="269543">
                <a:tc>
                  <a:txBody>
                    <a:bodyPr/>
                    <a:lstStyle/>
                    <a:p>
                      <a:pPr algn="ctr" rtl="1">
                        <a:lnSpc>
                          <a:spcPct val="115000"/>
                        </a:lnSpc>
                        <a:spcAft>
                          <a:spcPts val="0"/>
                        </a:spcAft>
                      </a:pPr>
                      <a:r>
                        <a:rPr lang="en-US" sz="700">
                          <a:effectLst/>
                        </a:rPr>
                        <a:t>22</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600" dirty="0">
                          <a:effectLst/>
                        </a:rPr>
                        <a:t>20/11/1403</a:t>
                      </a:r>
                      <a:endParaRPr lang="en-US" sz="700" dirty="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پدافند غیر عامل و راههای مقابله با بیوتروریسم</a:t>
                      </a:r>
                      <a:endParaRPr lang="en-US" sz="700">
                        <a:effectLst/>
                        <a:latin typeface="Calibri"/>
                        <a:ea typeface="Calibri"/>
                        <a:cs typeface="Arial"/>
                      </a:endParaRPr>
                    </a:p>
                  </a:txBody>
                  <a:tcPr marL="43493" marR="43493" marT="0" marB="0" anchor="b"/>
                </a:tc>
                <a:tc>
                  <a:txBody>
                    <a:bodyPr/>
                    <a:lstStyle/>
                    <a:p>
                      <a:pPr algn="ctr" rtl="1">
                        <a:lnSpc>
                          <a:spcPct val="115000"/>
                        </a:lnSpc>
                        <a:spcAft>
                          <a:spcPts val="0"/>
                        </a:spcAft>
                      </a:pPr>
                      <a:r>
                        <a:rPr lang="fa-IR" sz="700">
                          <a:effectLst/>
                        </a:rPr>
                        <a:t>4</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28</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a:effectLst/>
                        </a:rPr>
                        <a:t>9</a:t>
                      </a:r>
                      <a:endParaRPr lang="en-US" sz="700">
                        <a:effectLst/>
                        <a:latin typeface="Calibri"/>
                        <a:ea typeface="Calibri"/>
                        <a:cs typeface="Arial"/>
                      </a:endParaRPr>
                    </a:p>
                  </a:txBody>
                  <a:tcPr marL="43493" marR="43493" marT="0" marB="0"/>
                </a:tc>
                <a:tc>
                  <a:txBody>
                    <a:bodyPr/>
                    <a:lstStyle/>
                    <a:p>
                      <a:pPr algn="ctr" rtl="1">
                        <a:lnSpc>
                          <a:spcPct val="115000"/>
                        </a:lnSpc>
                        <a:spcAft>
                          <a:spcPts val="0"/>
                        </a:spcAft>
                      </a:pPr>
                      <a:r>
                        <a:rPr lang="fa-IR" sz="700" dirty="0">
                          <a:effectLst/>
                        </a:rPr>
                        <a:t>148</a:t>
                      </a:r>
                      <a:endParaRPr lang="en-US" sz="700" dirty="0">
                        <a:effectLst/>
                        <a:latin typeface="Calibri"/>
                        <a:ea typeface="Calibri"/>
                        <a:cs typeface="Arial"/>
                      </a:endParaRPr>
                    </a:p>
                  </a:txBody>
                  <a:tcPr marL="43493" marR="43493" marT="0" marB="0"/>
                </a:tc>
              </a:tr>
            </a:tbl>
          </a:graphicData>
        </a:graphic>
      </p:graphicFrame>
    </p:spTree>
    <p:extLst>
      <p:ext uri="{BB962C8B-B14F-4D97-AF65-F5344CB8AC3E}">
        <p14:creationId xmlns:p14="http://schemas.microsoft.com/office/powerpoint/2010/main" val="1627465159"/>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0" y="4725144"/>
            <a:ext cx="8110538" cy="792162"/>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4505"/>
            <a:ext cx="9144000" cy="6739487"/>
          </a:xfrm>
        </p:spPr>
      </p:pic>
      <p:sp>
        <p:nvSpPr>
          <p:cNvPr id="5" name="TextBox 4"/>
          <p:cNvSpPr txBox="1"/>
          <p:nvPr/>
        </p:nvSpPr>
        <p:spPr>
          <a:xfrm>
            <a:off x="683568" y="5373216"/>
            <a:ext cx="2376264" cy="369332"/>
          </a:xfrm>
          <a:prstGeom prst="rect">
            <a:avLst/>
          </a:prstGeom>
          <a:noFill/>
        </p:spPr>
        <p:txBody>
          <a:bodyPr wrap="square" rtlCol="0">
            <a:spAutoFit/>
          </a:bodyPr>
          <a:lstStyle/>
          <a:p>
            <a:pPr algn="ctr"/>
            <a:r>
              <a:rPr lang="fa-IR" smtClean="0">
                <a:cs typeface="B Koodak" pitchFamily="2" charset="-78"/>
              </a:rPr>
              <a:t>فروردین1404</a:t>
            </a:r>
            <a:endParaRPr lang="en-US" dirty="0">
              <a:cs typeface="B Koodak"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18" y="260648"/>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78451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24" y="0"/>
            <a:ext cx="8784976" cy="2016224"/>
          </a:xfrm>
        </p:spPr>
        <p:txBody>
          <a:bodyPr/>
          <a:lstStyle/>
          <a:p>
            <a:pPr algn="r" rtl="1">
              <a:lnSpc>
                <a:spcPct val="107000"/>
              </a:lnSpc>
              <a:spcAft>
                <a:spcPts val="800"/>
              </a:spcAft>
            </a:pPr>
            <a:r>
              <a:rPr lang="fa-IR" sz="1800" dirty="0" smtClean="0">
                <a:latin typeface="Calibri"/>
                <a:cs typeface="2  Davat" pitchFamily="2" charset="-78"/>
              </a:rPr>
              <a:t>روز </a:t>
            </a:r>
            <a:r>
              <a:rPr lang="fa-IR" sz="1800" dirty="0">
                <a:latin typeface="Calibri"/>
                <a:cs typeface="2  Davat" pitchFamily="2" charset="-78"/>
              </a:rPr>
              <a:t>11 دی ماه سال جاری، کمیته ماهیانه خون با حضور دکتر علی عرفانی- رئیس بیمارستان و سایر اعضاء در دفتر ریاست این مرکز با هدف بهبود کیفیت  خدمت رسانی برگزار گردید.</a:t>
            </a:r>
            <a:br>
              <a:rPr lang="fa-IR" sz="1800" dirty="0">
                <a:latin typeface="Calibri"/>
                <a:cs typeface="2  Davat" pitchFamily="2" charset="-78"/>
              </a:rPr>
            </a:br>
            <a:r>
              <a:rPr lang="fa-IR" sz="1800" dirty="0">
                <a:latin typeface="Calibri"/>
                <a:cs typeface="2  Davat" pitchFamily="2" charset="-78"/>
              </a:rPr>
              <a:t/>
            </a:r>
            <a:br>
              <a:rPr lang="fa-IR" sz="1800" dirty="0">
                <a:latin typeface="Calibri"/>
                <a:cs typeface="2  Davat" pitchFamily="2" charset="-78"/>
              </a:rPr>
            </a:br>
            <a:r>
              <a:rPr lang="fa-IR" sz="1800" dirty="0">
                <a:latin typeface="Calibri"/>
                <a:cs typeface="2  Davat" pitchFamily="2" charset="-78"/>
              </a:rPr>
              <a:t> در این کمیته ضمن بررسی آمارعوارض، اوت و دریافت های خون، پلاکت ها در سه ماهه اول پاییز به بررسی کمبودها و مشکلات پرداخته شد.همچنین مقرر گردید با رعایت اولویت ها نسبت به تهیه کمبودها اقدامات لازم صورت گیرد</a:t>
            </a:r>
            <a:endParaRPr lang="fa-IR" sz="1800" dirty="0">
              <a:effectLst/>
              <a:latin typeface="Calibri"/>
              <a:cs typeface="2  Davat" pitchFamily="2" charset="-78"/>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088758"/>
            <a:ext cx="5148064" cy="24587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437112"/>
            <a:ext cx="3429000" cy="23755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526687"/>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 y="4526687"/>
            <a:ext cx="255653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87" y="2088758"/>
            <a:ext cx="3966349" cy="24379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425215"/>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607" y="761728"/>
            <a:ext cx="8110538" cy="792162"/>
          </a:xfrm>
        </p:spPr>
        <p:txBody>
          <a:bodyPr/>
          <a:lstStyle/>
          <a:p>
            <a:pPr algn="r"/>
            <a:r>
              <a:rPr lang="fa-IR" sz="2000" dirty="0" smtClean="0">
                <a:cs typeface="2  Davat" pitchFamily="2" charset="-78"/>
              </a:rPr>
              <a:t>روز </a:t>
            </a:r>
            <a:r>
              <a:rPr lang="fa-IR" sz="2000" dirty="0">
                <a:cs typeface="2  Davat" pitchFamily="2" charset="-78"/>
              </a:rPr>
              <a:t>دهم دی ماه سال جاری، جلسه مورتالیتی با حضور دکتر هومن رفیعی- رئیس بیمارستان بیمارستان و اعضاء در دفتر ریاست بیمارستان برگزار گردید.</a:t>
            </a:r>
            <a:br>
              <a:rPr lang="fa-IR" sz="2000" dirty="0">
                <a:cs typeface="2  Davat" pitchFamily="2" charset="-78"/>
              </a:rPr>
            </a:br>
            <a:r>
              <a:rPr lang="fa-IR" sz="2000" dirty="0">
                <a:cs typeface="2  Davat" pitchFamily="2" charset="-78"/>
              </a:rPr>
              <a:t/>
            </a:r>
            <a:br>
              <a:rPr lang="fa-IR" sz="2000" dirty="0">
                <a:cs typeface="2  Davat" pitchFamily="2" charset="-78"/>
              </a:rPr>
            </a:br>
            <a:r>
              <a:rPr lang="fa-IR" sz="2000" dirty="0">
                <a:cs typeface="2  Davat" pitchFamily="2" charset="-78"/>
              </a:rPr>
              <a:t>در این جلسه دو پرونده با حضور پزشکان و مسئولین دخیل در پرونده ها( ضمن ارائه توضیحات و اقدامات انجام شده ) مورد بررسی گرفت. چالشها و مشکلات شناسایی شد واقدامات اصلاحی جهت رفع نواقص در دستور کار قرار گرفت.</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150946"/>
            <a:ext cx="4896544" cy="24210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841"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8728" y="4509120"/>
            <a:ext cx="2571423" cy="24300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12"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4" y="2150946"/>
            <a:ext cx="4137198" cy="24210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17640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31" y="188640"/>
            <a:ext cx="8110538" cy="1299120"/>
          </a:xfrm>
        </p:spPr>
        <p:txBody>
          <a:bodyPr/>
          <a:lstStyle/>
          <a:p>
            <a:pPr algn="r"/>
            <a:r>
              <a:rPr lang="fa-IR" sz="1800" dirty="0" smtClean="0">
                <a:cs typeface="2  Davat" pitchFamily="2" charset="-78"/>
              </a:rPr>
              <a:t>صبح روز هشتم دی ماه سال 1403، جلسه </a:t>
            </a:r>
            <a:r>
              <a:rPr lang="fa-IR" sz="1800" dirty="0">
                <a:cs typeface="2  Davat" pitchFamily="2" charset="-78"/>
              </a:rPr>
              <a:t>سنجه خوانی با حضور مریم عاشوری- سرپرست خدمات پرستاری بیمارستان، سوپروایزرین دفتر پرستاری، سرپرستاران و استف ها در دفتر ریاست این مرکز برگزار گردید.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جلسه طلعت غلامین- کارشناس هماهنگ کننده ایمنی بیمار ضمن بیان توضیحاتی درمورد سنجه های عمومی بالینی ، به مرور مواردی از قبیل شناسایی بیماران، دارودهی، داروهای مشابه پر خطر، پرستار جانشین و... پرداخت</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3" y="4439007"/>
            <a:ext cx="4243493" cy="24770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2286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4572000"/>
            <a:ext cx="493204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33" y="2153007"/>
            <a:ext cx="2889033"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2286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013114"/>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81237"/>
            <a:ext cx="8418721" cy="792162"/>
          </a:xfrm>
        </p:spPr>
        <p:txBody>
          <a:bodyPr/>
          <a:lstStyle/>
          <a:p>
            <a:pPr algn="r"/>
            <a:r>
              <a:rPr lang="fa-IR" sz="1600" dirty="0" smtClean="0">
                <a:cs typeface="2  Davat" pitchFamily="2" charset="-78"/>
              </a:rPr>
              <a:t>راند مدیریتی ایمنی  دی ماه </a:t>
            </a:r>
            <a:br>
              <a:rPr lang="fa-IR" sz="1600" dirty="0" smtClean="0">
                <a:cs typeface="2  Davat" pitchFamily="2" charset="-78"/>
              </a:rPr>
            </a:br>
            <a:r>
              <a:rPr lang="fa-IR" sz="1600" dirty="0" smtClean="0">
                <a:cs typeface="2  Davat" pitchFamily="2" charset="-78"/>
              </a:rPr>
              <a:t>از واحد آزمایشگاه</a:t>
            </a:r>
            <a:br>
              <a:rPr lang="fa-IR" sz="1600" dirty="0" smtClean="0">
                <a:cs typeface="2  Davat" pitchFamily="2" charset="-78"/>
              </a:rPr>
            </a:br>
            <a:r>
              <a:rPr lang="fa-IR" sz="1600" dirty="0" smtClean="0">
                <a:cs typeface="2  Davat" pitchFamily="2" charset="-78"/>
              </a:rPr>
              <a:t>موارد بررسی شده</a:t>
            </a:r>
            <a:br>
              <a:rPr lang="fa-IR" sz="1600" dirty="0" smtClean="0">
                <a:cs typeface="2  Davat" pitchFamily="2" charset="-78"/>
              </a:rPr>
            </a:br>
            <a:r>
              <a:rPr lang="fa-IR" sz="1600" dirty="0" smtClean="0">
                <a:cs typeface="2  Davat" pitchFamily="2" charset="-78"/>
              </a:rPr>
              <a:t>بانک خون  و عملکرد آن </a:t>
            </a:r>
            <a:br>
              <a:rPr lang="fa-IR" sz="1600" dirty="0" smtClean="0">
                <a:cs typeface="2  Davat" pitchFamily="2" charset="-78"/>
              </a:rPr>
            </a:br>
            <a:r>
              <a:rPr lang="fa-IR" sz="1600" dirty="0" smtClean="0">
                <a:cs typeface="2  Davat" pitchFamily="2" charset="-78"/>
              </a:rPr>
              <a:t>کمبود تجهیزات  آزمایشگاه  </a:t>
            </a:r>
            <a:br>
              <a:rPr lang="fa-IR" sz="1600" dirty="0" smtClean="0">
                <a:cs typeface="2  Davat" pitchFamily="2" charset="-78"/>
              </a:rPr>
            </a:br>
            <a:r>
              <a:rPr lang="fa-IR" sz="1600" dirty="0" smtClean="0">
                <a:cs typeface="2  Davat" pitchFamily="2" charset="-78"/>
              </a:rPr>
              <a:t> </a:t>
            </a:r>
            <a:endParaRPr lang="en-US" sz="1600" dirty="0">
              <a:cs typeface="2  Davat" pitchFamily="2" charset="-78"/>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0"/>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884976"/>
            <a:ext cx="4788024" cy="19809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4865"/>
            <a:ext cx="4788024" cy="27089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2204865"/>
            <a:ext cx="4221088" cy="46531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9479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952" y="-315416"/>
            <a:ext cx="7133641" cy="1872208"/>
          </a:xfrm>
        </p:spPr>
        <p:txBody>
          <a:bodyPr/>
          <a:lstStyle/>
          <a:p>
            <a:pPr algn="r"/>
            <a:r>
              <a:rPr lang="fa-IR" sz="1800" dirty="0" smtClean="0">
                <a:cs typeface="2  Davat" pitchFamily="2" charset="-78"/>
              </a:rPr>
              <a:t>راند مدیریتی ایمنی بیمار ماه دی  </a:t>
            </a:r>
            <a:br>
              <a:rPr lang="fa-IR" sz="1800" dirty="0" smtClean="0">
                <a:cs typeface="2  Davat" pitchFamily="2" charset="-78"/>
              </a:rPr>
            </a:br>
            <a:r>
              <a:rPr lang="fa-IR" sz="1800" dirty="0" smtClean="0">
                <a:cs typeface="2  Davat" pitchFamily="2" charset="-78"/>
              </a:rPr>
              <a:t>واحد آندوسکوپی</a:t>
            </a:r>
            <a:br>
              <a:rPr lang="fa-IR" sz="1800" dirty="0" smtClean="0">
                <a:cs typeface="2  Davat" pitchFamily="2" charset="-78"/>
              </a:rPr>
            </a:br>
            <a:r>
              <a:rPr lang="fa-IR" sz="1800" dirty="0" smtClean="0">
                <a:cs typeface="2  Davat" pitchFamily="2" charset="-78"/>
              </a:rPr>
              <a:t>موارد بررسی شده مشکلات به روز رسانی کنترل کیفیت دستگاه ها /محلول های شستشوی دستگاه های آندوسکوپی و کولونوسکوپی</a:t>
            </a:r>
            <a:endParaRPr lang="fa-IR" sz="1800" dirty="0">
              <a:cs typeface="2  Davat"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043" y="2332543"/>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558854"/>
            <a:ext cx="306624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4558854"/>
            <a:ext cx="305983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68" y="4545209"/>
            <a:ext cx="3026161"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97618"/>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833" y="2296917"/>
            <a:ext cx="2719210" cy="22263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64685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443" y="750024"/>
            <a:ext cx="8110538" cy="792162"/>
          </a:xfrm>
        </p:spPr>
        <p:txBody>
          <a:bodyPr/>
          <a:lstStyle/>
          <a:p>
            <a:pPr algn="r"/>
            <a:r>
              <a:rPr lang="fa-IR" sz="2000" dirty="0" smtClean="0">
                <a:cs typeface="2  Davat" pitchFamily="2" charset="-78"/>
              </a:rPr>
              <a:t>راند مدیریتی ایمنی بیمار ماه بهمن </a:t>
            </a:r>
            <a:br>
              <a:rPr lang="fa-IR" sz="2000" dirty="0" smtClean="0">
                <a:cs typeface="2  Davat" pitchFamily="2" charset="-78"/>
              </a:rPr>
            </a:br>
            <a:r>
              <a:rPr lang="fa-IR" sz="2000" dirty="0" smtClean="0">
                <a:cs typeface="2  Davat" pitchFamily="2" charset="-78"/>
              </a:rPr>
              <a:t>بخش داخلی</a:t>
            </a:r>
            <a:br>
              <a:rPr lang="fa-IR" sz="2000" dirty="0" smtClean="0">
                <a:cs typeface="2  Davat" pitchFamily="2" charset="-78"/>
              </a:rPr>
            </a:br>
            <a:r>
              <a:rPr lang="fa-IR" sz="2000" dirty="0" smtClean="0">
                <a:cs typeface="2  Davat" pitchFamily="2" charset="-78"/>
              </a:rPr>
              <a:t>موارد بررسی شده چالش های پذیرش و بستری بیماران در بخش داخلی </a:t>
            </a:r>
            <a:br>
              <a:rPr lang="fa-IR" sz="2000" dirty="0" smtClean="0">
                <a:cs typeface="2  Davat" pitchFamily="2" charset="-78"/>
              </a:rPr>
            </a:br>
            <a:r>
              <a:rPr lang="fa-IR" sz="2000" dirty="0" smtClean="0">
                <a:cs typeface="2  Davat" pitchFamily="2" charset="-78"/>
              </a:rPr>
              <a:t>کمبود های دارویی و تجهیزاتی در حیطه ایمنی بیمار</a:t>
            </a:r>
            <a:endParaRPr lang="fa-IR" sz="2000" dirty="0">
              <a:cs typeface="2  Davat" pitchFamily="2" charset="-78"/>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401524"/>
            <a:ext cx="4644008" cy="34564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6813"/>
            <a:ext cx="449999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32" y="2258524"/>
            <a:ext cx="461767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822399"/>
      </p:ext>
    </p:extLst>
  </p:cSld>
  <p:clrMapOvr>
    <a:masterClrMapping/>
  </p:clrMapOvr>
  <p:transition>
    <p:wipe dir="r"/>
  </p:transition>
</p:sld>
</file>

<file path=ppt/theme/theme1.xml><?xml version="1.0" encoding="utf-8"?>
<a:theme xmlns:a="http://schemas.openxmlformats.org/drawingml/2006/main" name="circles">
  <a:themeElements>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fontScheme name="circ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ircles 1">
        <a:dk1>
          <a:srgbClr val="005A58"/>
        </a:dk1>
        <a:lt1>
          <a:srgbClr val="FFFFFF"/>
        </a:lt1>
        <a:dk2>
          <a:srgbClr val="008080"/>
        </a:dk2>
        <a:lt2>
          <a:srgbClr val="FFFFCD"/>
        </a:lt2>
        <a:accent1>
          <a:srgbClr val="006462"/>
        </a:accent1>
        <a:accent2>
          <a:srgbClr val="008080"/>
        </a:accent2>
        <a:accent3>
          <a:srgbClr val="AAC0C0"/>
        </a:accent3>
        <a:accent4>
          <a:srgbClr val="DADADA"/>
        </a:accent4>
        <a:accent5>
          <a:srgbClr val="AAB8B7"/>
        </a:accent5>
        <a:accent6>
          <a:srgbClr val="007373"/>
        </a:accent6>
        <a:hlink>
          <a:srgbClr val="00ACA8"/>
        </a:hlink>
        <a:folHlink>
          <a:srgbClr val="004442"/>
        </a:folHlink>
      </a:clrScheme>
      <a:clrMap bg1="dk2" tx1="lt1" bg2="dk1" tx2="lt2" accent1="accent1" accent2="accent2" accent3="accent3" accent4="accent4" accent5="accent5" accent6="accent6" hlink="hlink" folHlink="folHlink"/>
    </a:extraClrScheme>
    <a:extraClrScheme>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clrMap bg1="dk2" tx1="lt1" bg2="dk1" tx2="lt2" accent1="accent1" accent2="accent2" accent3="accent3" accent4="accent4" accent5="accent5" accent6="accent6" hlink="hlink" folHlink="folHlink"/>
    </a:extraClrScheme>
    <a:extraClrScheme>
      <a:clrScheme name="circles 3">
        <a:dk1>
          <a:srgbClr val="000000"/>
        </a:dk1>
        <a:lt1>
          <a:srgbClr val="FFDBA6"/>
        </a:lt1>
        <a:dk2>
          <a:srgbClr val="FFFFFF"/>
        </a:dk2>
        <a:lt2>
          <a:srgbClr val="FFAC31"/>
        </a:lt2>
        <a:accent1>
          <a:srgbClr val="FF9900"/>
        </a:accent1>
        <a:accent2>
          <a:srgbClr val="FFCC80"/>
        </a:accent2>
        <a:accent3>
          <a:srgbClr val="FFEAD0"/>
        </a:accent3>
        <a:accent4>
          <a:srgbClr val="000000"/>
        </a:accent4>
        <a:accent5>
          <a:srgbClr val="FFCAAA"/>
        </a:accent5>
        <a:accent6>
          <a:srgbClr val="E7B973"/>
        </a:accent6>
        <a:hlink>
          <a:srgbClr val="E68A00"/>
        </a:hlink>
        <a:folHlink>
          <a:srgbClr val="FF6600"/>
        </a:folHlink>
      </a:clrScheme>
      <a:clrMap bg1="lt1" tx1="dk1" bg2="lt2" tx2="dk2" accent1="accent1" accent2="accent2" accent3="accent3" accent4="accent4" accent5="accent5" accent6="accent6" hlink="hlink" folHlink="folHlink"/>
    </a:extraClrScheme>
    <a:extraClrScheme>
      <a:clrScheme name="circles 4">
        <a:dk1>
          <a:srgbClr val="66CCCC"/>
        </a:dk1>
        <a:lt1>
          <a:srgbClr val="FFFFFF"/>
        </a:lt1>
        <a:dk2>
          <a:srgbClr val="2E6B6B"/>
        </a:dk2>
        <a:lt2>
          <a:srgbClr val="2E6B6B"/>
        </a:lt2>
        <a:accent1>
          <a:srgbClr val="45A3A1"/>
        </a:accent1>
        <a:accent2>
          <a:srgbClr val="9ADEDC"/>
        </a:accent2>
        <a:accent3>
          <a:srgbClr val="ADBABA"/>
        </a:accent3>
        <a:accent4>
          <a:srgbClr val="DADADA"/>
        </a:accent4>
        <a:accent5>
          <a:srgbClr val="B0CECD"/>
        </a:accent5>
        <a:accent6>
          <a:srgbClr val="8BC9C7"/>
        </a:accent6>
        <a:hlink>
          <a:srgbClr val="B3E6E6"/>
        </a:hlink>
        <a:folHlink>
          <a:srgbClr val="33CCCC"/>
        </a:folHlink>
      </a:clrScheme>
      <a:clrMap bg1="dk2" tx1="lt1" bg2="dk1" tx2="lt2" accent1="accent1" accent2="accent2" accent3="accent3" accent4="accent4" accent5="accent5" accent6="accent6" hlink="hlink" folHlink="folHlink"/>
    </a:extraClrScheme>
    <a:extraClrScheme>
      <a:clrScheme name="circles 5">
        <a:dk1>
          <a:srgbClr val="B3CCE6"/>
        </a:dk1>
        <a:lt1>
          <a:srgbClr val="FFFFFF"/>
        </a:lt1>
        <a:dk2>
          <a:srgbClr val="6698CC"/>
        </a:dk2>
        <a:lt2>
          <a:srgbClr val="FFFFFF"/>
        </a:lt2>
        <a:accent1>
          <a:srgbClr val="336599"/>
        </a:accent1>
        <a:accent2>
          <a:srgbClr val="2E4C6B"/>
        </a:accent2>
        <a:accent3>
          <a:srgbClr val="B8CAE2"/>
        </a:accent3>
        <a:accent4>
          <a:srgbClr val="DADADA"/>
        </a:accent4>
        <a:accent5>
          <a:srgbClr val="ADB8CA"/>
        </a:accent5>
        <a:accent6>
          <a:srgbClr val="294460"/>
        </a:accent6>
        <a:hlink>
          <a:srgbClr val="0B54A3"/>
        </a:hlink>
        <a:folHlink>
          <a:srgbClr val="0B73E0"/>
        </a:folHlink>
      </a:clrScheme>
      <a:clrMap bg1="dk2" tx1="lt1" bg2="dk1" tx2="lt2" accent1="accent1" accent2="accent2" accent3="accent3" accent4="accent4" accent5="accent5" accent6="accent6" hlink="hlink" folHlink="folHlink"/>
    </a:extraClrScheme>
    <a:extraClrScheme>
      <a:clrScheme name="circles 6">
        <a:dk1>
          <a:srgbClr val="496B2E"/>
        </a:dk1>
        <a:lt1>
          <a:srgbClr val="CCE3B5"/>
        </a:lt1>
        <a:dk2>
          <a:srgbClr val="619933"/>
        </a:dk2>
        <a:lt2>
          <a:srgbClr val="F2F8ED"/>
        </a:lt2>
        <a:accent1>
          <a:srgbClr val="94CC66"/>
        </a:accent1>
        <a:accent2>
          <a:srgbClr val="FFFFFF"/>
        </a:accent2>
        <a:accent3>
          <a:srgbClr val="E2EFD7"/>
        </a:accent3>
        <a:accent4>
          <a:srgbClr val="3D5A26"/>
        </a:accent4>
        <a:accent5>
          <a:srgbClr val="C8E2B8"/>
        </a:accent5>
        <a:accent6>
          <a:srgbClr val="E7E7E7"/>
        </a:accent6>
        <a:hlink>
          <a:srgbClr val="4891EA"/>
        </a:hlink>
        <a:folHlink>
          <a:srgbClr val="7AAFF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5848</TotalTime>
  <Words>1241</Words>
  <Application>Microsoft Office PowerPoint</Application>
  <PresentationFormat>On-screen Show (4:3)</PresentationFormat>
  <Paragraphs>224</Paragraphs>
  <Slides>36</Slides>
  <Notes>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circles</vt:lpstr>
      <vt:lpstr>گزارش عملکرد کارشناس هماهنگ کننده ایمنی بیمار بیمارستان شهید بهشتی بندر انزلی سه ماهه چهارم 1403</vt:lpstr>
      <vt:lpstr>صبح روز دوم دی ماه سال جاری، در جهت بهبود خدمت رسانی به مراجعین، جلسه ی ماهانه با سرپرستاران با حضور مریم زند عاشوری- سرپرست خدمات پرستاری بیمارستان،  کارشناس ایمنی و سوپروایزر آموزشی و سرپرستاران بخش ها در دفتر خدمات پرستاری این مرکز برگزار گردید.   در این جلسه  به بیان شاخص های ایمنی سه ماهه سوم و موارد مشاهده شده در بازدید های میدانی اشاره شد همچنین تاکید شده اقدامات اجرایی جهت اصلاح رفتار بالینی پرسنل بایستی صورت گیرد.</vt:lpstr>
      <vt:lpstr>PowerPoint Presentation</vt:lpstr>
      <vt:lpstr>روز 11 دی ماه سال جاری، کمیته ماهیانه خون با حضور دکتر علی عرفانی- رئیس بیمارستان و سایر اعضاء در دفتر ریاست این مرکز با هدف بهبود کیفیت  خدمت رسانی برگزار گردید.   در این کمیته ضمن بررسی آمارعوارض، اوت و دریافت های خون، پلاکت ها در سه ماهه اول پاییز به بررسی کمبودها و مشکلات پرداخته شد.همچنین مقرر گردید با رعایت اولویت ها نسبت به تهیه کمبودها اقدامات لازم صورت گیرد</vt:lpstr>
      <vt:lpstr>روز دهم دی ماه سال جاری، جلسه مورتالیتی با حضور دکتر هومن رفیعی- رئیس بیمارستان بیمارستان و اعضاء در دفتر ریاست بیمارستان برگزار گردید.  در این جلسه دو پرونده با حضور پزشکان و مسئولین دخیل در پرونده ها( ضمن ارائه توضیحات و اقدامات انجام شده ) مورد بررسی گرفت. چالشها و مشکلات شناسایی شد واقدامات اصلاحی جهت رفع نواقص در دستور کار قرار گرفت.</vt:lpstr>
      <vt:lpstr>صبح روز هشتم دی ماه سال 1403، جلسه سنجه خوانی با حضور مریم عاشوری- سرپرست خدمات پرستاری بیمارستان، سوپروایزرین دفتر پرستاری، سرپرستاران و استف ها در دفتر ریاست این مرکز برگزار گردید.  در این جلسه طلعت غلامین- کارشناس هماهنگ کننده ایمنی بیمار ضمن بیان توضیحاتی درمورد سنجه های عمومی بالینی ، به مرور مواردی از قبیل شناسایی بیماران، دارودهی، داروهای مشابه پر خطر، پرستار جانشین و... پرداخت</vt:lpstr>
      <vt:lpstr>راند مدیریتی ایمنی  دی ماه  از واحد آزمایشگاه موارد بررسی شده بانک خون  و عملکرد آن  کمبود تجهیزات  آزمایشگاه    </vt:lpstr>
      <vt:lpstr>راند مدیریتی ایمنی بیمار ماه دی   واحد آندوسکوپی موارد بررسی شده مشکلات به روز رسانی کنترل کیفیت دستگاه ها /محلول های شستشوی دستگاه های آندوسکوپی و کولونوسکوپی</vt:lpstr>
      <vt:lpstr>راند مدیریتی ایمنی بیمار ماه بهمن  بخش داخلی موارد بررسی شده چالش های پذیرش و بستری بیماران در بخش داخلی  کمبود های دارویی و تجهیزاتی در حیطه ایمنی بیمار</vt:lpstr>
      <vt:lpstr>راند مدیریتی ایمنی بیمار  ماه دی در بخش اورژانس موارد بررسی شده  کمبود وسایل انتقال بیمار مثل ویلچر .. تاخیر در انتقال بیماران از اورژانس به بخش ها ....</vt:lpstr>
      <vt:lpstr>راند هفتگی منتور آموزشی با حضور سوپر وایزر آموزشی و کارشناس ایمنی بیمارستان شهید بهشتی بندرنزلی از بخش های درمانی  سی سی یو/زایشگاه/دیالیز انجام گرفت. در این راند به باز آموزی مواردی از جمله  داروهای پرخطر  هشدار بالا و ستاره دار، مدیریت درد و ثبت آن به عنوان پنجمین علائم حیاتی، ترالی اورژانس و...  پرداخته شد</vt:lpstr>
      <vt:lpstr>روز 24 دی ماه  سال1403، در راستای توانمند سازی ، ارتقاء آگاهی و عملکرد پرسنل کادر درمان بیمارستان شهید بهشتی بندرانزلی وبینار " اعزام و انتقال ایمن " به همت خانم کاظمی- مسئول آموزش بیمارستان و ارائه خانم غلامین- کارشناس مسئول ایمنی بیمار برگزار گردید.</vt:lpstr>
      <vt:lpstr>روز 23 دی ماه سال جاری، آموزش به پرسنل جدیدالورود در حیطه ایمنی بیکاتوسط طلعت غلامین- کارشناس ایمنی بیمار ، انجام گرفت.  در این جلسه آموزشی به شرح و توضیح مواردی از قبیل هموویژولانس، داروهای پرخطر، ترالی احیاء، شناسایی فعال، دستورالعمل های نمونه گیری و...پرداخته شد.</vt:lpstr>
      <vt:lpstr>جلسه سنجه خوانی با حضور مریم زند عاشوری-سرپرست مدیریت خدمات پرستاری، طلعت غلامین- کارشناس ایمنی و بیمار و سعیده دشت پیما- مسئول تجهیزات پزشکی بیمارستان در دفتر مدیر خدمات پرستاری بیمارستان برگزار گردید. در این جلسه به بررسی اختصاصی و محور به محور سنجه های مربوط به ایمنی تجهیزات پزشکی بیمار ( درصد پیشرفت و اجرایی وعدم اجرایی شدن هر سنجه ) پرداخته شد و اولویت بندی جهت رفع مشکلات و چالش ها نیز انجام گرفت. همچنین در راستای اجرای سنجه های تجهیزات پزشکی موارد زیر مصوب گردید؛     برنامه ریزی آموزشی جهت ارتقاء مهارت پرسنل دراستفاده از تجهیزات     برنامه ریزی جهت بازدید دوره ای روند مراقبت و استفاده صحیح از دستگاه های بالینی توسط تیم تجهیزات پزشکی     برنامه ریزی جهت خلوص سنجی اکسیژن از بد ورود     برنامه ریزی جهت بازدید منظم ازاکسژن ساز ها و مستند سازی</vt:lpstr>
      <vt:lpstr>روز 13 بهمن ماه سال 1403، با هدف افزایش آگاهی پرسنل کنفرانس درون بخشی دراتاق عمل با حضور مریم زند عاشوری- سرپرست مدیریت خدمات پرستاری ، کارشناسان دفتر پرستاری، سرپرستار و پرسنل اتاق عمل در این بخش برگزار گردید. در این جلسه ضمن ارائه مطالبی درباره تفسیر گازهای خون شریانی ، به بررسی مشکلات و نحوه ارائه خدمت به بیماران در این بخش در این حیطه پرداخته شد. در حیطه ایمنی:  مرور جایگاه های مسئول ایمنی و شرح وظیفه ، بازخوانی سناریو های رخداده در ماه گذشته ، نحوه خود اظهاری در بخش اتاق عمل </vt:lpstr>
      <vt:lpstr>روز 13 بهمن ماه سال 1403، جلسه سنجه خوانی با حضور مریم زند عاشوری- سرپرست مدیریت خدمات پرستاری، مسئولین فنی داروخانه های سرپایی و بستری کارشناس هماهنگ کننده ایمنی بیمار، مسئول بهبود کیفیت بیمارستان در دفتر مدیریت خدمات پرستاری این مرکز برگزار گردید. در این جلسه سنجه های اعتبار بخشی محور مدیریت دارویی بصورت محور به محور بررسی شد و اقدامات انجام شده در هر حیطه بررسی گردید و اولویت بندی های لازم  جهت انجام برخی موارد صورت گرفت</vt:lpstr>
      <vt:lpstr>روز سوم بهمن ماه سال1403، جلسه ای با حضور دکتر هومن رفیعی- رئیس بیماستان، سرپرست خدمات پرستاری، کارشناس هماهنگ کننده ایمنی بیمار، سرپرستار و پرسنل بخش  آی سی یودر دفتر ریاست این مرکز برگزار گردید.  در این جلسه به بررسی وقایع ناخواسته و مشکلات و کمبودهای بخش  آی سی یو در حیطه مراقبت بالینی پرداخته شد.با حضور اعضاء رایزنی های لازم جهت حل چالش ها با رعایت اولویت ها انجام گرفت</vt:lpstr>
      <vt:lpstr>PowerPoint Presentation</vt:lpstr>
      <vt:lpstr>به گزارش روابط عمومی بیمارستان شهید بهشتی بندرانزلی؛ ظهر امروز 18 بهمن ماه  سال جاری، جلسه بحران و بلایا با حضور علی عرفانی- مدیریت بیمارستان و مسئولین بخش ها در دفتر ریاست این مرکز برگزار گردید.  در این جلسه ضمن مرور عملکرد و ارزیابی تیم بحران، به بررسی مشکلات و نیازها پرداخته شد و تصمیمات لازم جهت رفع چالش ها نیز اتخاذ گردی</vt:lpstr>
      <vt:lpstr>به گزارش روابط عمومی بیمارستان شهید بهشتی بندرانزلی؛ راند هفتگی منتور آموزشی با حضور سوپر وایزر آموزشی و کارشناس ایمنی بیمارستان شهید بهشتی بندرانزلی از بخش های درمانی انجام گرفت. در این راند به باز آموزی مواردی از جمله  الکتروشوک، تزریق خون و عارضه های آن و دارو تجهیزات ترالی اورژانس و...  پرداخته شد</vt:lpstr>
      <vt:lpstr>به گزارش روابط عمومی بیمارستان شهید بهشتی بندرانزلی؛ راند هفتگی منتور آموزشی با حضور ماندانا کاظمی- سوپر وایزر آموزشی و طلعت غلامین- کارشناس ایمنی بیمارستان شهید بهشتی بندرانزلی از بخش  آی سی یو انجام گرفت. در این راند به باز آموزی مواردی از جمله  الکتروشوک، تزریق خون و عارضه های آن و دارو تجهیزات ترالی اورژانس و...  پرداخته شد</vt:lpstr>
      <vt:lpstr>اروز 27 بهمن ماه  سال1403، در راستای توانمند سازی ، ارتقاء آگاهی و عملکرد پرسنل کادر درمان بیمارستان شهید بهشتی بندرانزلی وبینار " بیوتروریسم و پدافند هسته ای " به همت ماندانا کاظمی- مسئول آموزش بیمارستان و ارائه طلعت غلامین- کارشناس ایمنی بیمار برگزار گردید.</vt:lpstr>
      <vt:lpstr>صبح اروز 17 بهمن ماه سال 1403، با هدف افزایش آگاهی پرسنل کنفرانس درون بخشی در بخش با حضور مریم زند عاشوری- سرپرست مدیریت خدمات پرستاری ، کارشناس ایمنی بیمار ، سرپرستار و پرسنل در این بخش برگزار گردید. در این جلسه خانم بتول جماهن- کارشناس پرستاری بخش به ارائه مطالبی درباره تحویه مکانیکی، انواع مدهای ونتیلاتورهای تنفسی و... پرداخت</vt:lpstr>
      <vt:lpstr>PowerPoint Presentation</vt:lpstr>
      <vt:lpstr>ظهر روز چهارم اسفند ماه سال جاری، بدنبال هشدار قرمز هواشناسی جلسه بحران و بلایا با حضور هومن رفیعی- رئیس بیمارستان و مسئولین بخش ها در دفتر ریاست این مرکز برگزار گردید.   جلسه دکتر رفیعی ضمن تاکید بسیار برهماهنگی و تعامل بیشتر بین بخش ها و پرسنل، بر استفاده صحیح  از تجهیزات پزشکی اشاره نمود.    در این جلسه ضمن مرور عملکرد و ارزیابی تیم بحران، به بررسی مشکلات و نیازها پرداخته شد و تصمیمات لازم جهت رفع چالش ها نیز اتخاذ گردید</vt:lpstr>
      <vt:lpstr>بازدید مدیریتی ایمنی  ICU اسفند</vt:lpstr>
      <vt:lpstr>بازدید مدیریتی ایمنی CCU اسفند1403</vt:lpstr>
      <vt:lpstr>صبح روز28 اسفندماه سال جاری، جلسه برنامه ریزی ایام چهارشنبه سوری و نوروز با حضور دکتر هومن رفیعی- رئیس بیمارستان، سرپرست مدیریت خدمات پرستاری و کارشناسان در دفتر ریاست این مرکز برگزار گردید.   در این جلسه با تاکید بر نقش موثر سوپروایزرین در نظارت بر نحوه ارائه خدمات درمانی و رضایتمندی بیماران، از زحمات آنان قدردانی گردید و  مسائل و مشکلات بیمارستان، مورد بحث و تبادل نظر قرار گرفت</vt:lpstr>
      <vt:lpstr>روز 14اسفند سال جاری، جلسه ماهانه کمیته خون با حضور دکترهومن رفیعی- ریاست بیمارستان و اعضاء در دفتر ریاست این مرکز برگزار گردید. در این جلسه خانم غلامین – کارشناس ایمنی بیمار به ارائه گزارشات عملکرد سالیانه واحد هموویژولانس، گزارش مربوط به اوتی و عوارض خون سال1403 پرداخت. همچنین در ادامه خانم دکتر الهام جاوید فر- مسئول فنی آزمایشگاه  به ارائه گزارشاتی در مورد عملکرد یک ساله آزمایشگاه ، بانک خون، کمبودهای اصلاح شده، چالش ها و... پرداخت</vt:lpstr>
      <vt:lpstr>روز21 اسفند ماه سال جاری خانم شیری پور-کارشناس انتقال خون بندرانزلی با همراهی طلعت غلامین- مسئول هموویژیلانس ضمن بازدید از بخش های بالینی بیمارستان و بانک خون آزمایشگاه، به ارزیابی روند اجرایی پروتکل های هموویژیلانس در این مرکز پرداخت. دراین بازدید به بررسی موارد زیر پرداخته شد: /  مستندات ثبتی/ تحویل و نظارت بر نحوه تزریق/   نحوه اجرای کراس مچ تجهیزات مربوط به بانک خون از قبیل بن ماری، یخچال ، شیکر پلاکت و... لازم به ذکر است؛ این مرکز دارای گواهی استقرار هموویژیلانس می باشد</vt:lpstr>
      <vt:lpstr>بازدید مدیریت ایمنی  اتوکلاو  بهمن1403</vt:lpstr>
      <vt:lpstr>صبح روز 28 اسفند سال جاری، کارشناسان معاونت درمان دانشگاه علوم پزشکی گیلان(خانم ها مهناز میرسیدی و مریم اردشیر ) از قسمت های مختلف بیمارستان بازدید نمودند.  در این بازدید به بررسی برخی شاخص های شکایات /ایمنی/خون/....، با حضور کارشناس هماهنگ کننده ایمنی بیمار پرداخته شد.</vt:lpstr>
      <vt:lpstr>شاخص جراحی ایمن سال 1401</vt:lpstr>
      <vt:lpstr>شاخص هموویژیلانس</vt:lpstr>
      <vt:lpstr>نفر ساعت ایمنی سال1403 </vt:lpstr>
      <vt:lpstr>PowerPoint Presentation</vt:lpstr>
    </vt:vector>
  </TitlesOfParts>
  <Company>Presentation Magazine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Circles Purple template</dc:title>
  <dc:creator>Presentation Magazine</dc:creator>
  <cp:lastModifiedBy>Gholamin</cp:lastModifiedBy>
  <cp:revision>316</cp:revision>
  <dcterms:created xsi:type="dcterms:W3CDTF">2005-04-26T09:52:17Z</dcterms:created>
  <dcterms:modified xsi:type="dcterms:W3CDTF">2025-04-09T06:11:21Z</dcterms:modified>
</cp:coreProperties>
</file>